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852" r:id="rId1"/>
  </p:sldMasterIdLst>
  <p:notesMasterIdLst>
    <p:notesMasterId r:id="rId77"/>
  </p:notesMasterIdLst>
  <p:handoutMasterIdLst>
    <p:handoutMasterId r:id="rId78"/>
  </p:handoutMasterIdLst>
  <p:sldIdLst>
    <p:sldId id="486" r:id="rId2"/>
    <p:sldId id="722" r:id="rId3"/>
    <p:sldId id="723" r:id="rId4"/>
    <p:sldId id="724" r:id="rId5"/>
    <p:sldId id="725" r:id="rId6"/>
    <p:sldId id="726" r:id="rId7"/>
    <p:sldId id="727" r:id="rId8"/>
    <p:sldId id="728" r:id="rId9"/>
    <p:sldId id="729" r:id="rId10"/>
    <p:sldId id="730" r:id="rId11"/>
    <p:sldId id="731" r:id="rId12"/>
    <p:sldId id="732" r:id="rId13"/>
    <p:sldId id="733" r:id="rId14"/>
    <p:sldId id="734" r:id="rId15"/>
    <p:sldId id="735" r:id="rId16"/>
    <p:sldId id="736" r:id="rId17"/>
    <p:sldId id="737" r:id="rId18"/>
    <p:sldId id="738" r:id="rId19"/>
    <p:sldId id="739" r:id="rId20"/>
    <p:sldId id="740" r:id="rId21"/>
    <p:sldId id="741" r:id="rId22"/>
    <p:sldId id="742" r:id="rId23"/>
    <p:sldId id="744" r:id="rId24"/>
    <p:sldId id="743" r:id="rId25"/>
    <p:sldId id="745" r:id="rId26"/>
    <p:sldId id="746" r:id="rId27"/>
    <p:sldId id="747" r:id="rId28"/>
    <p:sldId id="748" r:id="rId29"/>
    <p:sldId id="749" r:id="rId30"/>
    <p:sldId id="750" r:id="rId31"/>
    <p:sldId id="751" r:id="rId32"/>
    <p:sldId id="752" r:id="rId33"/>
    <p:sldId id="753" r:id="rId34"/>
    <p:sldId id="754" r:id="rId35"/>
    <p:sldId id="755" r:id="rId36"/>
    <p:sldId id="756" r:id="rId37"/>
    <p:sldId id="757" r:id="rId38"/>
    <p:sldId id="758" r:id="rId39"/>
    <p:sldId id="759" r:id="rId40"/>
    <p:sldId id="787" r:id="rId41"/>
    <p:sldId id="788" r:id="rId42"/>
    <p:sldId id="789" r:id="rId43"/>
    <p:sldId id="790" r:id="rId44"/>
    <p:sldId id="791" r:id="rId45"/>
    <p:sldId id="792" r:id="rId46"/>
    <p:sldId id="793" r:id="rId47"/>
    <p:sldId id="794" r:id="rId48"/>
    <p:sldId id="760" r:id="rId49"/>
    <p:sldId id="761" r:id="rId50"/>
    <p:sldId id="762" r:id="rId51"/>
    <p:sldId id="763" r:id="rId52"/>
    <p:sldId id="764" r:id="rId53"/>
    <p:sldId id="765" r:id="rId54"/>
    <p:sldId id="766" r:id="rId55"/>
    <p:sldId id="767" r:id="rId56"/>
    <p:sldId id="768" r:id="rId57"/>
    <p:sldId id="769" r:id="rId58"/>
    <p:sldId id="770" r:id="rId59"/>
    <p:sldId id="771" r:id="rId60"/>
    <p:sldId id="772" r:id="rId61"/>
    <p:sldId id="773" r:id="rId62"/>
    <p:sldId id="774" r:id="rId63"/>
    <p:sldId id="775" r:id="rId64"/>
    <p:sldId id="776" r:id="rId65"/>
    <p:sldId id="777" r:id="rId66"/>
    <p:sldId id="778" r:id="rId67"/>
    <p:sldId id="779" r:id="rId68"/>
    <p:sldId id="780" r:id="rId69"/>
    <p:sldId id="781" r:id="rId70"/>
    <p:sldId id="782" r:id="rId71"/>
    <p:sldId id="783" r:id="rId72"/>
    <p:sldId id="784" r:id="rId73"/>
    <p:sldId id="785" r:id="rId74"/>
    <p:sldId id="786" r:id="rId75"/>
    <p:sldId id="413" r:id="rId76"/>
  </p:sldIdLst>
  <p:sldSz cx="9144000" cy="6858000" type="screen4x3"/>
  <p:notesSz cx="6797675" cy="9874250"/>
  <p:defaultTextStyle>
    <a:defPPr>
      <a:defRPr lang="en-US"/>
    </a:defPPr>
    <a:lvl1pPr algn="ctr" rtl="0" eaLnBrk="0" fontAlgn="base" hangingPunct="0">
      <a:lnSpc>
        <a:spcPct val="90000"/>
      </a:lnSpc>
      <a:spcBef>
        <a:spcPct val="0"/>
      </a:spcBef>
      <a:spcAft>
        <a:spcPct val="0"/>
      </a:spcAft>
      <a:defRPr sz="2400" kern="1200">
        <a:solidFill>
          <a:schemeClr val="tx1"/>
        </a:solidFill>
        <a:latin typeface="Arial" charset="0"/>
        <a:ea typeface="+mn-ea"/>
        <a:cs typeface="+mn-cs"/>
      </a:defRPr>
    </a:lvl1pPr>
    <a:lvl2pPr marL="457200" algn="ctr" rtl="0" eaLnBrk="0" fontAlgn="base" hangingPunct="0">
      <a:lnSpc>
        <a:spcPct val="90000"/>
      </a:lnSpc>
      <a:spcBef>
        <a:spcPct val="0"/>
      </a:spcBef>
      <a:spcAft>
        <a:spcPct val="0"/>
      </a:spcAft>
      <a:defRPr sz="2400" kern="1200">
        <a:solidFill>
          <a:schemeClr val="tx1"/>
        </a:solidFill>
        <a:latin typeface="Arial" charset="0"/>
        <a:ea typeface="+mn-ea"/>
        <a:cs typeface="+mn-cs"/>
      </a:defRPr>
    </a:lvl2pPr>
    <a:lvl3pPr marL="914400" algn="ctr" rtl="0" eaLnBrk="0" fontAlgn="base" hangingPunct="0">
      <a:lnSpc>
        <a:spcPct val="90000"/>
      </a:lnSpc>
      <a:spcBef>
        <a:spcPct val="0"/>
      </a:spcBef>
      <a:spcAft>
        <a:spcPct val="0"/>
      </a:spcAft>
      <a:defRPr sz="2400" kern="1200">
        <a:solidFill>
          <a:schemeClr val="tx1"/>
        </a:solidFill>
        <a:latin typeface="Arial" charset="0"/>
        <a:ea typeface="+mn-ea"/>
        <a:cs typeface="+mn-cs"/>
      </a:defRPr>
    </a:lvl3pPr>
    <a:lvl4pPr marL="1371600" algn="ctr" rtl="0" eaLnBrk="0" fontAlgn="base" hangingPunct="0">
      <a:lnSpc>
        <a:spcPct val="90000"/>
      </a:lnSpc>
      <a:spcBef>
        <a:spcPct val="0"/>
      </a:spcBef>
      <a:spcAft>
        <a:spcPct val="0"/>
      </a:spcAft>
      <a:defRPr sz="2400" kern="1200">
        <a:solidFill>
          <a:schemeClr val="tx1"/>
        </a:solidFill>
        <a:latin typeface="Arial" charset="0"/>
        <a:ea typeface="+mn-ea"/>
        <a:cs typeface="+mn-cs"/>
      </a:defRPr>
    </a:lvl4pPr>
    <a:lvl5pPr marL="1828800" algn="ctr" rtl="0" eaLnBrk="0" fontAlgn="base" hangingPunct="0">
      <a:lnSpc>
        <a:spcPct val="90000"/>
      </a:lnSpc>
      <a:spcBef>
        <a:spcPct val="0"/>
      </a:spcBef>
      <a:spcAft>
        <a:spcPct val="0"/>
      </a:spcAft>
      <a:defRPr sz="2400" kern="1200">
        <a:solidFill>
          <a:schemeClr val="tx1"/>
        </a:solidFill>
        <a:latin typeface="Arial" charset="0"/>
        <a:ea typeface="+mn-ea"/>
        <a:cs typeface="+mn-cs"/>
      </a:defRPr>
    </a:lvl5pPr>
    <a:lvl6pPr marL="2286000" algn="l" defTabSz="914400" rtl="0" eaLnBrk="1" latinLnBrk="0" hangingPunct="1">
      <a:defRPr sz="2400" kern="1200">
        <a:solidFill>
          <a:schemeClr val="tx1"/>
        </a:solidFill>
        <a:latin typeface="Arial" charset="0"/>
        <a:ea typeface="+mn-ea"/>
        <a:cs typeface="+mn-cs"/>
      </a:defRPr>
    </a:lvl6pPr>
    <a:lvl7pPr marL="2743200" algn="l" defTabSz="914400" rtl="0" eaLnBrk="1" latinLnBrk="0" hangingPunct="1">
      <a:defRPr sz="2400" kern="1200">
        <a:solidFill>
          <a:schemeClr val="tx1"/>
        </a:solidFill>
        <a:latin typeface="Arial" charset="0"/>
        <a:ea typeface="+mn-ea"/>
        <a:cs typeface="+mn-cs"/>
      </a:defRPr>
    </a:lvl7pPr>
    <a:lvl8pPr marL="3200400" algn="l" defTabSz="914400" rtl="0" eaLnBrk="1" latinLnBrk="0" hangingPunct="1">
      <a:defRPr sz="2400" kern="1200">
        <a:solidFill>
          <a:schemeClr val="tx1"/>
        </a:solidFill>
        <a:latin typeface="Arial" charset="0"/>
        <a:ea typeface="+mn-ea"/>
        <a:cs typeface="+mn-cs"/>
      </a:defRPr>
    </a:lvl8pPr>
    <a:lvl9pPr marL="3657600" algn="l" defTabSz="914400" rtl="0" eaLnBrk="1" latinLnBrk="0" hangingPunct="1">
      <a:defRPr sz="24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736">
          <p15:clr>
            <a:srgbClr val="A4A3A4"/>
          </p15:clr>
        </p15:guide>
        <p15:guide id="2" orient="horz" pos="864">
          <p15:clr>
            <a:srgbClr val="A4A3A4"/>
          </p15:clr>
        </p15:guide>
        <p15:guide id="3" pos="2880">
          <p15:clr>
            <a:srgbClr val="A4A3A4"/>
          </p15:clr>
        </p15:guide>
      </p15:sldGuideLst>
    </p:ext>
    <p:ext uri="{2D200454-40CA-4A62-9FC3-DE9A4176ACB9}">
      <p15:notesGuideLst xmlns:p15="http://schemas.microsoft.com/office/powerpoint/2012/main">
        <p15:guide id="1" orient="horz" pos="3110" userDrawn="1">
          <p15:clr>
            <a:srgbClr val="A4A3A4"/>
          </p15:clr>
        </p15:guide>
        <p15:guide id="2" pos="2141"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252E"/>
    <a:srgbClr val="FFFF9B"/>
    <a:srgbClr val="00D2B4"/>
    <a:srgbClr val="35297D"/>
    <a:srgbClr val="FFCC68"/>
    <a:srgbClr val="FFE59B"/>
    <a:srgbClr val="F6BF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51" autoAdjust="0"/>
    <p:restoredTop sz="87950" autoAdjust="0"/>
  </p:normalViewPr>
  <p:slideViewPr>
    <p:cSldViewPr snapToGrid="0">
      <p:cViewPr varScale="1">
        <p:scale>
          <a:sx n="65" d="100"/>
          <a:sy n="65" d="100"/>
        </p:scale>
        <p:origin x="1608" y="72"/>
      </p:cViewPr>
      <p:guideLst>
        <p:guide orient="horz" pos="2736"/>
        <p:guide orient="horz" pos="864"/>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75" d="100"/>
        <a:sy n="75" d="100"/>
      </p:scale>
      <p:origin x="0" y="0"/>
    </p:cViewPr>
  </p:sorterViewPr>
  <p:notesViewPr>
    <p:cSldViewPr snapToGrid="0">
      <p:cViewPr varScale="1">
        <p:scale>
          <a:sx n="65" d="100"/>
          <a:sy n="65" d="100"/>
        </p:scale>
        <p:origin x="-2558" y="-77"/>
      </p:cViewPr>
      <p:guideLst>
        <p:guide orient="horz" pos="3110"/>
        <p:guide pos="2141"/>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6" name="Rectangle 4"/>
          <p:cNvSpPr>
            <a:spLocks noChangeArrowheads="1"/>
          </p:cNvSpPr>
          <p:nvPr/>
        </p:nvSpPr>
        <p:spPr bwMode="auto">
          <a:xfrm>
            <a:off x="55100" y="9527393"/>
            <a:ext cx="6654416" cy="346705"/>
          </a:xfrm>
          <a:prstGeom prst="rect">
            <a:avLst/>
          </a:prstGeom>
          <a:noFill/>
          <a:ln w="9525">
            <a:noFill/>
            <a:miter lim="800000"/>
            <a:headEnd/>
            <a:tailEnd/>
          </a:ln>
          <a:effectLst/>
        </p:spPr>
        <p:txBody>
          <a:bodyPr lIns="94849" tIns="49756" rIns="94849" bIns="49756">
            <a:spAutoFit/>
          </a:bodyPr>
          <a:lstStyle/>
          <a:p>
            <a:pPr algn="l" defTabSz="606425">
              <a:lnSpc>
                <a:spcPct val="100000"/>
              </a:lnSpc>
              <a:tabLst>
                <a:tab pos="2366963" algn="l"/>
                <a:tab pos="4789488" algn="l"/>
              </a:tabLst>
              <a:defRPr/>
            </a:pPr>
            <a:r>
              <a:rPr lang="en-US" altLang="zh-TW" sz="800" b="1"/>
              <a:t>Copyright © 2001, Cisco Systems, Inc. All rights reserved. Printed in USA.</a:t>
            </a:r>
            <a:br>
              <a:rPr lang="en-US" altLang="zh-TW" sz="800" b="1"/>
            </a:br>
            <a:r>
              <a:rPr lang="en-US" altLang="zh-TW" sz="800" b="1"/>
              <a:t>Presentation_ID.scr</a:t>
            </a:r>
          </a:p>
        </p:txBody>
      </p:sp>
      <p:sp>
        <p:nvSpPr>
          <p:cNvPr id="3077" name="Line 5"/>
          <p:cNvSpPr>
            <a:spLocks noChangeShapeType="1"/>
          </p:cNvSpPr>
          <p:nvPr/>
        </p:nvSpPr>
        <p:spPr bwMode="auto">
          <a:xfrm>
            <a:off x="149556" y="9542922"/>
            <a:ext cx="6496990" cy="0"/>
          </a:xfrm>
          <a:prstGeom prst="line">
            <a:avLst/>
          </a:prstGeom>
          <a:noFill/>
          <a:ln w="12700">
            <a:solidFill>
              <a:schemeClr val="tx1"/>
            </a:solidFill>
            <a:round/>
            <a:headEnd type="none" w="sm" len="sm"/>
            <a:tailEnd type="none" w="sm" len="sm"/>
          </a:ln>
          <a:effectLst/>
        </p:spPr>
        <p:txBody>
          <a:bodyPr wrap="none" anchor="ctr"/>
          <a:lstStyle/>
          <a:p>
            <a:pPr>
              <a:defRPr/>
            </a:pPr>
            <a:endParaRPr lang="zh-TW" altLang="en-US"/>
          </a:p>
        </p:txBody>
      </p:sp>
    </p:spTree>
    <p:extLst>
      <p:ext uri="{BB962C8B-B14F-4D97-AF65-F5344CB8AC3E}">
        <p14:creationId xmlns:p14="http://schemas.microsoft.com/office/powerpoint/2010/main" val="3921451838"/>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25.png>
</file>

<file path=ppt/media/image26.png>
</file>

<file path=ppt/media/image29.png>
</file>

<file path=ppt/media/image3.png>
</file>

<file path=ppt/media/image30.png>
</file>

<file path=ppt/media/image3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3304" name="Rectangle 8"/>
          <p:cNvSpPr>
            <a:spLocks noChangeArrowheads="1"/>
          </p:cNvSpPr>
          <p:nvPr/>
        </p:nvSpPr>
        <p:spPr bwMode="auto">
          <a:xfrm>
            <a:off x="6060919" y="9142568"/>
            <a:ext cx="436072" cy="227788"/>
          </a:xfrm>
          <a:prstGeom prst="rect">
            <a:avLst/>
          </a:prstGeom>
          <a:noFill/>
          <a:ln w="9525">
            <a:noFill/>
            <a:miter lim="800000"/>
            <a:headEnd/>
            <a:tailEnd/>
          </a:ln>
          <a:effectLst/>
        </p:spPr>
        <p:txBody>
          <a:bodyPr wrap="none" anchor="ctr"/>
          <a:lstStyle/>
          <a:p>
            <a:pPr>
              <a:defRPr/>
            </a:pPr>
            <a:endParaRPr lang="zh-TW" altLang="en-US"/>
          </a:p>
        </p:txBody>
      </p:sp>
      <p:sp>
        <p:nvSpPr>
          <p:cNvPr id="183305" name="Rectangle 9"/>
          <p:cNvSpPr>
            <a:spLocks noChangeArrowheads="1"/>
          </p:cNvSpPr>
          <p:nvPr/>
        </p:nvSpPr>
        <p:spPr bwMode="auto">
          <a:xfrm>
            <a:off x="55100" y="9332392"/>
            <a:ext cx="2540863" cy="345207"/>
          </a:xfrm>
          <a:prstGeom prst="rect">
            <a:avLst/>
          </a:prstGeom>
          <a:noFill/>
          <a:ln w="9525">
            <a:noFill/>
            <a:miter lim="800000"/>
            <a:headEnd/>
            <a:tailEnd/>
          </a:ln>
          <a:effectLst/>
        </p:spPr>
        <p:txBody>
          <a:bodyPr lIns="93435" tIns="49014" rIns="93435" bIns="49014">
            <a:spAutoFit/>
          </a:bodyPr>
          <a:lstStyle/>
          <a:p>
            <a:pPr algn="l" defTabSz="596900">
              <a:lnSpc>
                <a:spcPct val="100000"/>
              </a:lnSpc>
              <a:tabLst>
                <a:tab pos="2332038" algn="l"/>
                <a:tab pos="4718050" algn="l"/>
              </a:tabLst>
              <a:defRPr/>
            </a:pPr>
            <a:r>
              <a:rPr lang="en-US" altLang="zh-TW" sz="800" b="1"/>
              <a:t>© 2001, Cisco Systems, Inc. All rights reserved.</a:t>
            </a:r>
          </a:p>
          <a:p>
            <a:pPr algn="l" defTabSz="596900">
              <a:lnSpc>
                <a:spcPct val="100000"/>
              </a:lnSpc>
              <a:tabLst>
                <a:tab pos="2332038" algn="l"/>
                <a:tab pos="4718050" algn="l"/>
              </a:tabLst>
              <a:defRPr/>
            </a:pPr>
            <a:r>
              <a:rPr lang="en-US" altLang="zh-TW" sz="800" b="1"/>
              <a:t>&lt;Title of Course (ACRO) vX.X&gt;</a:t>
            </a:r>
          </a:p>
        </p:txBody>
      </p:sp>
      <p:sp>
        <p:nvSpPr>
          <p:cNvPr id="183306" name="Line 10"/>
          <p:cNvSpPr>
            <a:spLocks noChangeShapeType="1"/>
          </p:cNvSpPr>
          <p:nvPr/>
        </p:nvSpPr>
        <p:spPr bwMode="auto">
          <a:xfrm>
            <a:off x="147981" y="9347923"/>
            <a:ext cx="6449763" cy="0"/>
          </a:xfrm>
          <a:prstGeom prst="line">
            <a:avLst/>
          </a:prstGeom>
          <a:noFill/>
          <a:ln w="12700">
            <a:solidFill>
              <a:schemeClr val="tx1"/>
            </a:solidFill>
            <a:round/>
            <a:headEnd type="none" w="sm" len="sm"/>
            <a:tailEnd type="none" w="sm" len="sm"/>
          </a:ln>
          <a:effectLst/>
        </p:spPr>
        <p:txBody>
          <a:bodyPr wrap="none" anchor="ctr"/>
          <a:lstStyle/>
          <a:p>
            <a:pPr>
              <a:defRPr/>
            </a:pPr>
            <a:endParaRPr lang="zh-TW" altLang="en-US"/>
          </a:p>
        </p:txBody>
      </p:sp>
      <p:sp>
        <p:nvSpPr>
          <p:cNvPr id="183307" name="Rectangle 11"/>
          <p:cNvSpPr>
            <a:spLocks noGrp="1" noChangeArrowheads="1"/>
          </p:cNvSpPr>
          <p:nvPr>
            <p:ph type="sldNum" sz="quarter" idx="5"/>
          </p:nvPr>
        </p:nvSpPr>
        <p:spPr bwMode="auto">
          <a:xfrm>
            <a:off x="5749215" y="9218498"/>
            <a:ext cx="788707" cy="307168"/>
          </a:xfrm>
          <a:prstGeom prst="rect">
            <a:avLst/>
          </a:prstGeom>
          <a:noFill/>
          <a:ln w="9525">
            <a:noFill/>
            <a:miter lim="800000"/>
            <a:headEnd/>
            <a:tailEnd/>
          </a:ln>
          <a:effectLst/>
        </p:spPr>
        <p:txBody>
          <a:bodyPr vert="horz" wrap="square" lIns="18380" tIns="0" rIns="18380" bIns="0" numCol="1" anchor="b" anchorCtr="0" compatLnSpc="1">
            <a:prstTxWarp prst="textNoShape">
              <a:avLst/>
            </a:prstTxWarp>
          </a:bodyPr>
          <a:lstStyle>
            <a:lvl1pPr algn="r" defTabSz="881063">
              <a:lnSpc>
                <a:spcPct val="100000"/>
              </a:lnSpc>
              <a:defRPr sz="800"/>
            </a:lvl1pPr>
          </a:lstStyle>
          <a:p>
            <a:pPr>
              <a:defRPr/>
            </a:pPr>
            <a:fld id="{8631493D-28B2-4C04-98F1-D9AAE71C04F4}" type="slidenum">
              <a:rPr lang="en-US" altLang="zh-TW"/>
              <a:pPr>
                <a:defRPr/>
              </a:pPr>
              <a:t>‹#›</a:t>
            </a:fld>
            <a:endParaRPr lang="en-US" altLang="zh-TW"/>
          </a:p>
        </p:txBody>
      </p:sp>
      <p:sp>
        <p:nvSpPr>
          <p:cNvPr id="29702" name="Rectangle 12"/>
          <p:cNvSpPr>
            <a:spLocks noGrp="1" noRot="1" noChangeAspect="1" noChangeArrowheads="1" noTextEdit="1"/>
          </p:cNvSpPr>
          <p:nvPr>
            <p:ph type="sldImg" idx="2"/>
          </p:nvPr>
        </p:nvSpPr>
        <p:spPr bwMode="auto">
          <a:xfrm>
            <a:off x="601663" y="260350"/>
            <a:ext cx="5651500" cy="4240213"/>
          </a:xfrm>
          <a:prstGeom prst="rect">
            <a:avLst/>
          </a:prstGeom>
          <a:noFill/>
          <a:ln w="12700">
            <a:solidFill>
              <a:schemeClr val="tx1"/>
            </a:solidFill>
            <a:miter lim="800000"/>
            <a:headEnd/>
            <a:tailEnd/>
          </a:ln>
        </p:spPr>
      </p:sp>
      <p:sp>
        <p:nvSpPr>
          <p:cNvPr id="183309" name="Rectangle 13"/>
          <p:cNvSpPr>
            <a:spLocks noGrp="1" noChangeArrowheads="1"/>
          </p:cNvSpPr>
          <p:nvPr>
            <p:ph type="body" sz="quarter" idx="3"/>
          </p:nvPr>
        </p:nvSpPr>
        <p:spPr bwMode="auto">
          <a:xfrm>
            <a:off x="391992" y="4650666"/>
            <a:ext cx="5936552" cy="4516062"/>
          </a:xfrm>
          <a:prstGeom prst="rect">
            <a:avLst/>
          </a:prstGeom>
          <a:noFill/>
          <a:ln w="9525">
            <a:noFill/>
            <a:miter lim="800000"/>
            <a:headEnd/>
            <a:tailEnd/>
          </a:ln>
          <a:effectLst/>
        </p:spPr>
        <p:txBody>
          <a:bodyPr vert="horz" wrap="square" lIns="93435" tIns="49014" rIns="93435" bIns="49014" numCol="1" anchor="t" anchorCtr="0" compatLnSpc="1">
            <a:prstTxWarp prst="textNoShape">
              <a:avLst/>
            </a:prstTxWarp>
          </a:bodyPr>
          <a:lstStyle/>
          <a:p>
            <a:pPr lvl="0"/>
            <a:r>
              <a:rPr lang="en-US" altLang="zh-TW" noProof="0" smtClean="0"/>
              <a:t>Body Text</a:t>
            </a:r>
          </a:p>
          <a:p>
            <a:pPr lvl="1"/>
            <a:r>
              <a:rPr lang="en-US" altLang="zh-TW" noProof="0" smtClean="0"/>
              <a:t>Second Level</a:t>
            </a:r>
          </a:p>
          <a:p>
            <a:pPr lvl="2"/>
            <a:r>
              <a:rPr lang="en-US" altLang="zh-TW" noProof="0" smtClean="0"/>
              <a:t>Third Level</a:t>
            </a:r>
          </a:p>
          <a:p>
            <a:pPr lvl="3"/>
            <a:r>
              <a:rPr lang="en-US" altLang="zh-TW" noProof="0" smtClean="0"/>
              <a:t>Fourth Level</a:t>
            </a:r>
          </a:p>
          <a:p>
            <a:pPr lvl="4"/>
            <a:r>
              <a:rPr lang="en-US" altLang="zh-TW" noProof="0" smtClean="0"/>
              <a:t>Fifth Level</a:t>
            </a:r>
          </a:p>
        </p:txBody>
      </p:sp>
    </p:spTree>
    <p:extLst>
      <p:ext uri="{BB962C8B-B14F-4D97-AF65-F5344CB8AC3E}">
        <p14:creationId xmlns:p14="http://schemas.microsoft.com/office/powerpoint/2010/main" val="20866500"/>
      </p:ext>
    </p:extLst>
  </p:cSld>
  <p:clrMap bg1="lt1" tx1="dk1" bg2="lt2" tx2="dk2" accent1="accent1" accent2="accent2" accent3="accent3" accent4="accent4" accent5="accent5" accent6="accent6" hlink="hlink" folHlink="folHlink"/>
  <p:notesStyle>
    <a:lvl1pPr marL="112713" indent="-112713" algn="l" defTabSz="1020763" rtl="0" eaLnBrk="0" fontAlgn="base" hangingPunct="0">
      <a:lnSpc>
        <a:spcPct val="90000"/>
      </a:lnSpc>
      <a:spcBef>
        <a:spcPct val="40000"/>
      </a:spcBef>
      <a:spcAft>
        <a:spcPct val="0"/>
      </a:spcAft>
      <a:buSzPct val="100000"/>
      <a:buChar char="•"/>
      <a:defRPr sz="1400" kern="1200">
        <a:solidFill>
          <a:schemeClr val="tx1"/>
        </a:solidFill>
        <a:latin typeface="Arial" charset="0"/>
        <a:ea typeface="+mn-ea"/>
        <a:cs typeface="+mn-cs"/>
      </a:defRPr>
    </a:lvl1pPr>
    <a:lvl2pPr marL="482600" indent="-120650" algn="l" defTabSz="1020763" rtl="0" eaLnBrk="0" fontAlgn="base" hangingPunct="0">
      <a:lnSpc>
        <a:spcPct val="90000"/>
      </a:lnSpc>
      <a:spcBef>
        <a:spcPct val="40000"/>
      </a:spcBef>
      <a:spcAft>
        <a:spcPct val="0"/>
      </a:spcAft>
      <a:buSzPct val="100000"/>
      <a:buChar char="•"/>
      <a:defRPr sz="1400" kern="1200">
        <a:solidFill>
          <a:schemeClr val="tx1"/>
        </a:solidFill>
        <a:latin typeface="Arial" charset="0"/>
        <a:ea typeface="+mn-ea"/>
        <a:cs typeface="+mn-cs"/>
      </a:defRPr>
    </a:lvl2pPr>
    <a:lvl3pPr marL="966788" algn="l" defTabSz="1020763" rtl="0" eaLnBrk="0" fontAlgn="base" hangingPunct="0">
      <a:lnSpc>
        <a:spcPct val="90000"/>
      </a:lnSpc>
      <a:spcBef>
        <a:spcPct val="40000"/>
      </a:spcBef>
      <a:spcAft>
        <a:spcPct val="0"/>
      </a:spcAft>
      <a:buSzPct val="100000"/>
      <a:buChar char="•"/>
      <a:defRPr sz="1400" kern="1200">
        <a:solidFill>
          <a:schemeClr val="tx1"/>
        </a:solidFill>
        <a:latin typeface="Arial" charset="0"/>
        <a:ea typeface="+mn-ea"/>
        <a:cs typeface="+mn-cs"/>
      </a:defRPr>
    </a:lvl3pPr>
    <a:lvl4pPr marL="1449388" algn="l" defTabSz="1020763" rtl="0" eaLnBrk="0" fontAlgn="base" hangingPunct="0">
      <a:lnSpc>
        <a:spcPct val="90000"/>
      </a:lnSpc>
      <a:spcBef>
        <a:spcPct val="40000"/>
      </a:spcBef>
      <a:spcAft>
        <a:spcPct val="0"/>
      </a:spcAft>
      <a:buSzPct val="100000"/>
      <a:buChar char="•"/>
      <a:defRPr sz="1400" kern="1200">
        <a:solidFill>
          <a:schemeClr val="tx1"/>
        </a:solidFill>
        <a:latin typeface="Arial" charset="0"/>
        <a:ea typeface="+mn-ea"/>
        <a:cs typeface="+mn-cs"/>
      </a:defRPr>
    </a:lvl4pPr>
    <a:lvl5pPr marL="1931988" algn="l" defTabSz="1020763" rtl="0" eaLnBrk="0" fontAlgn="base" hangingPunct="0">
      <a:lnSpc>
        <a:spcPct val="90000"/>
      </a:lnSpc>
      <a:spcBef>
        <a:spcPct val="40000"/>
      </a:spcBef>
      <a:spcAft>
        <a:spcPct val="0"/>
      </a:spcAft>
      <a:buSzPct val="100000"/>
      <a:buChar char="•"/>
      <a:defRPr sz="14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11"/>
          <p:cNvSpPr>
            <a:spLocks noGrp="1" noChangeArrowheads="1"/>
          </p:cNvSpPr>
          <p:nvPr>
            <p:ph type="sldNum" sz="quarter" idx="5"/>
          </p:nvPr>
        </p:nvSpPr>
        <p:spPr>
          <a:noFill/>
        </p:spPr>
        <p:txBody>
          <a:bodyPr/>
          <a:lstStyle/>
          <a:p>
            <a:fld id="{EB07D4D5-1049-49B2-B46D-525FA0F5384E}" type="slidenum">
              <a:rPr lang="en-US" altLang="zh-TW" smtClean="0"/>
              <a:pPr/>
              <a:t>1</a:t>
            </a:fld>
            <a:endParaRPr lang="en-US" altLang="zh-TW" smtClean="0"/>
          </a:p>
        </p:txBody>
      </p:sp>
      <p:sp>
        <p:nvSpPr>
          <p:cNvPr id="30723" name="Rectangle 2"/>
          <p:cNvSpPr>
            <a:spLocks noGrp="1" noRot="1" noChangeAspect="1" noChangeArrowheads="1" noTextEdit="1"/>
          </p:cNvSpPr>
          <p:nvPr>
            <p:ph type="sldImg"/>
          </p:nvPr>
        </p:nvSpPr>
        <p:spPr>
          <a:xfrm>
            <a:off x="603250" y="260350"/>
            <a:ext cx="5651500" cy="4238625"/>
          </a:xfrm>
          <a:ln/>
        </p:spPr>
      </p:sp>
      <p:sp>
        <p:nvSpPr>
          <p:cNvPr id="30724" name="Rectangle 3"/>
          <p:cNvSpPr>
            <a:spLocks noGrp="1" noChangeArrowheads="1"/>
          </p:cNvSpPr>
          <p:nvPr>
            <p:ph type="body" idx="1"/>
          </p:nvPr>
        </p:nvSpPr>
        <p:spPr>
          <a:xfrm>
            <a:off x="393567" y="4650666"/>
            <a:ext cx="5934978" cy="4517789"/>
          </a:xfrm>
          <a:noFill/>
          <a:ln/>
        </p:spPr>
        <p:txBody>
          <a:bodyPr/>
          <a:lstStyle/>
          <a:p>
            <a:endParaRPr lang="en-GB" altLang="zh-TW" smtClean="0"/>
          </a:p>
        </p:txBody>
      </p:sp>
    </p:spTree>
    <p:extLst>
      <p:ext uri="{BB962C8B-B14F-4D97-AF65-F5344CB8AC3E}">
        <p14:creationId xmlns:p14="http://schemas.microsoft.com/office/powerpoint/2010/main" val="5374387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11"/>
          <p:cNvSpPr>
            <a:spLocks noGrp="1" noChangeArrowheads="1"/>
          </p:cNvSpPr>
          <p:nvPr>
            <p:ph type="sldNum" sz="quarter" idx="5"/>
          </p:nvPr>
        </p:nvSpPr>
        <p:spPr>
          <a:noFill/>
        </p:spPr>
        <p:txBody>
          <a:bodyPr/>
          <a:lstStyle/>
          <a:p>
            <a:fld id="{E1150013-D258-4897-834B-904097EB7366}" type="slidenum">
              <a:rPr lang="en-US" altLang="zh-TW" smtClean="0"/>
              <a:pPr/>
              <a:t>75</a:t>
            </a:fld>
            <a:endParaRPr lang="en-US" altLang="zh-TW" smtClean="0"/>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p:spPr>
        <p:txBody>
          <a:bodyPr/>
          <a:lstStyle/>
          <a:p>
            <a:endParaRPr lang="zh-TW" altLang="zh-TW" smtClean="0"/>
          </a:p>
        </p:txBody>
      </p:sp>
    </p:spTree>
    <p:extLst>
      <p:ext uri="{BB962C8B-B14F-4D97-AF65-F5344CB8AC3E}">
        <p14:creationId xmlns:p14="http://schemas.microsoft.com/office/powerpoint/2010/main" val="6086261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is a Cisco IOS application that provides statistics on packets flowing through the routing devices in the network. It is emerging as a primary network accounting and security technology.</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Cisco IOS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efficiently provides a key set of services for IP applications, including network traffic accounting, usage-based network billing, network planning, security, </a:t>
            </a:r>
            <a:r>
              <a:rPr lang="en-US" sz="1200" b="0" i="0" u="none" strike="noStrike" kern="1200" baseline="0" dirty="0" err="1" smtClean="0">
                <a:solidFill>
                  <a:schemeClr val="tx1"/>
                </a:solidFill>
                <a:latin typeface="+mn-lt"/>
                <a:ea typeface="+mn-ea"/>
                <a:cs typeface="+mn-cs"/>
              </a:rPr>
              <a:t>DoS</a:t>
            </a:r>
            <a:r>
              <a:rPr lang="en-US" sz="1200" b="0" i="0" u="none" strike="noStrike" kern="1200" baseline="0" dirty="0" smtClean="0">
                <a:solidFill>
                  <a:schemeClr val="tx1"/>
                </a:solidFill>
                <a:latin typeface="+mn-lt"/>
                <a:ea typeface="+mn-ea"/>
                <a:cs typeface="+mn-cs"/>
              </a:rPr>
              <a:t> monitoring capabilities, and </a:t>
            </a:r>
            <a:r>
              <a:rPr lang="fr-CA" sz="1200" b="0" i="0" u="none" strike="noStrike" kern="1200" baseline="0" dirty="0" smtClean="0">
                <a:solidFill>
                  <a:schemeClr val="tx1"/>
                </a:solidFill>
                <a:latin typeface="+mn-lt"/>
                <a:ea typeface="+mn-ea"/>
                <a:cs typeface="+mn-cs"/>
              </a:rPr>
              <a:t>network monitoring.</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technology creates an environment in which you have the tools to understand how network traffic is flowing. To use an analogy from the telephone industry,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is like a phone bill, from which you can learn who is talking to whom, how frequently, how long, and so on.</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is completely transparent to the existing network, including end stations and application software, and network devices such as LAN switches. Also,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capture and export are performed independently on each internetworking device.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does not need to be operational on each router in the network.</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is important for service providers and enterprise customers because it helps address four key </a:t>
            </a:r>
            <a:r>
              <a:rPr lang="fr-CA" sz="1200" b="0" i="0" u="none" strike="noStrike" kern="1200" baseline="0" dirty="0" err="1" smtClean="0">
                <a:solidFill>
                  <a:schemeClr val="tx1"/>
                </a:solidFill>
                <a:latin typeface="+mn-lt"/>
                <a:ea typeface="+mn-ea"/>
                <a:cs typeface="+mn-cs"/>
              </a:rPr>
              <a:t>requirements</a:t>
            </a:r>
            <a:r>
              <a:rPr lang="fr-CA" sz="1200" b="0" i="0" u="none" strike="noStrike" kern="1200" baseline="0" dirty="0" smtClean="0">
                <a:solidFill>
                  <a:schemeClr val="tx1"/>
                </a:solidFill>
                <a:latin typeface="+mn-lt"/>
                <a:ea typeface="+mn-ea"/>
                <a:cs typeface="+mn-cs"/>
              </a:rPr>
              <a:t>:</a:t>
            </a:r>
          </a:p>
          <a:p>
            <a:r>
              <a:rPr lang="en-US" sz="1200" b="0" i="0" u="none" strike="noStrike" kern="1200" baseline="0" dirty="0" smtClean="0">
                <a:solidFill>
                  <a:schemeClr val="tx1"/>
                </a:solidFill>
                <a:latin typeface="+mn-lt"/>
                <a:ea typeface="+mn-ea"/>
                <a:cs typeface="+mn-cs"/>
              </a:rPr>
              <a:t>- Efficiently measuring who is using which network resources for which purpose</a:t>
            </a:r>
          </a:p>
          <a:p>
            <a:r>
              <a:rPr lang="en-US" sz="1200" b="0" i="0" u="none" strike="noStrike" kern="1200" baseline="0" dirty="0" smtClean="0">
                <a:solidFill>
                  <a:schemeClr val="tx1"/>
                </a:solidFill>
                <a:latin typeface="+mn-lt"/>
                <a:ea typeface="+mn-ea"/>
                <a:cs typeface="+mn-cs"/>
              </a:rPr>
              <a:t>- Accounting and charging back according to the resource utilization level</a:t>
            </a:r>
          </a:p>
          <a:p>
            <a:r>
              <a:rPr lang="en-US" sz="1200" b="0" i="0" u="none" strike="noStrike" kern="1200" baseline="0" dirty="0" smtClean="0">
                <a:solidFill>
                  <a:schemeClr val="tx1"/>
                </a:solidFill>
                <a:latin typeface="+mn-lt"/>
                <a:ea typeface="+mn-ea"/>
                <a:cs typeface="+mn-cs"/>
              </a:rPr>
              <a:t>- Using the measured information to do more effective network planning so that resource allocation and deployment are well-aligned with customer requirements</a:t>
            </a:r>
          </a:p>
          <a:p>
            <a:r>
              <a:rPr lang="en-US" sz="1200" b="0" i="0" u="none" strike="noStrike" kern="1200" baseline="0" dirty="0" smtClean="0">
                <a:solidFill>
                  <a:schemeClr val="tx1"/>
                </a:solidFill>
                <a:latin typeface="+mn-lt"/>
                <a:ea typeface="+mn-ea"/>
                <a:cs typeface="+mn-cs"/>
              </a:rPr>
              <a:t>- Using the information to better structure and customize the set of available applications and services to meet user needs and customer service requirements</a:t>
            </a:r>
            <a:endParaRPr lang="fr-CA" dirty="0"/>
          </a:p>
        </p:txBody>
      </p:sp>
      <p:sp>
        <p:nvSpPr>
          <p:cNvPr id="4" name="Espace réservé du numéro de diapositive 3"/>
          <p:cNvSpPr>
            <a:spLocks noGrp="1"/>
          </p:cNvSpPr>
          <p:nvPr>
            <p:ph type="sldNum" sz="quarter" idx="10"/>
          </p:nvPr>
        </p:nvSpPr>
        <p:spPr/>
        <p:txBody>
          <a:bodyPr/>
          <a:lstStyle/>
          <a:p>
            <a:fld id="{AC72CD79-D36A-4E01-AE1C-064887FE954D}" type="slidenum">
              <a:rPr lang="en-US" smtClean="0"/>
              <a:t>40</a:t>
            </a:fld>
            <a:endParaRPr lang="en-US"/>
          </a:p>
        </p:txBody>
      </p:sp>
    </p:spTree>
    <p:extLst>
      <p:ext uri="{BB962C8B-B14F-4D97-AF65-F5344CB8AC3E}">
        <p14:creationId xmlns:p14="http://schemas.microsoft.com/office/powerpoint/2010/main" val="374390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There are several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collectors and analyzers available on the market. These tools enable you to analyze the traffic on your network by showing the top talkers, top listeners, top protocols, and more. You can see the types of traffic (web, mail, FTP, peer-to-peer, and so on) that are on the network, as well as which devices are sending and receiving most of the traffic. Collecting data provides you with forensic-level telemetry on top talkers, top hosts, and top listeners. And because data is preserved over time, you will be able to analyze network usage trends.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Based on the usage of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analyzers, you will be able to identify the following:</a:t>
            </a:r>
          </a:p>
          <a:p>
            <a:r>
              <a:rPr lang="en-US" sz="1200" b="0" i="0" u="none" strike="noStrike" kern="1200" baseline="0" dirty="0" smtClean="0">
                <a:solidFill>
                  <a:schemeClr val="tx1"/>
                </a:solidFill>
                <a:latin typeface="+mn-lt"/>
                <a:ea typeface="+mn-ea"/>
                <a:cs typeface="+mn-cs"/>
              </a:rPr>
              <a:t>- The major users of the network</a:t>
            </a:r>
          </a:p>
          <a:p>
            <a:r>
              <a:rPr lang="en-US" sz="1200" b="0" i="0" u="none" strike="noStrike" kern="1200" baseline="0" dirty="0" smtClean="0">
                <a:solidFill>
                  <a:schemeClr val="tx1"/>
                </a:solidFill>
                <a:latin typeface="+mn-lt"/>
                <a:ea typeface="+mn-ea"/>
                <a:cs typeface="+mn-cs"/>
              </a:rPr>
              <a:t>- The websites that are routinely visited and what is downloaded</a:t>
            </a:r>
          </a:p>
          <a:p>
            <a:r>
              <a:rPr lang="en-US" sz="1200" b="0" i="0" u="none" strike="noStrike" kern="1200" baseline="0" dirty="0" smtClean="0">
                <a:solidFill>
                  <a:schemeClr val="tx1"/>
                </a:solidFill>
                <a:latin typeface="+mn-lt"/>
                <a:ea typeface="+mn-ea"/>
                <a:cs typeface="+mn-cs"/>
              </a:rPr>
              <a:t>- Who is generating the most traffic</a:t>
            </a:r>
          </a:p>
          <a:p>
            <a:r>
              <a:rPr lang="en-US" sz="1200" b="0" i="0" u="none" strike="noStrike" kern="1200" baseline="0" dirty="0" smtClean="0">
                <a:solidFill>
                  <a:schemeClr val="tx1"/>
                </a:solidFill>
                <a:latin typeface="+mn-lt"/>
                <a:ea typeface="+mn-ea"/>
                <a:cs typeface="+mn-cs"/>
              </a:rPr>
              <a:t>- If you have enough bandwidth to support mission-critical activity</a:t>
            </a:r>
          </a:p>
          <a:p>
            <a:r>
              <a:rPr lang="en-US" sz="1200" b="0" i="0" u="none" strike="noStrike" kern="1200" baseline="0" dirty="0" smtClean="0">
                <a:solidFill>
                  <a:schemeClr val="tx1"/>
                </a:solidFill>
                <a:latin typeface="+mn-lt"/>
                <a:ea typeface="+mn-ea"/>
                <a:cs typeface="+mn-cs"/>
              </a:rPr>
              <a:t>- Who is using excessive bandwidth</a:t>
            </a:r>
            <a:endParaRPr lang="fr-CA" dirty="0"/>
          </a:p>
        </p:txBody>
      </p:sp>
      <p:sp>
        <p:nvSpPr>
          <p:cNvPr id="4" name="Espace réservé du numéro de diapositive 3"/>
          <p:cNvSpPr>
            <a:spLocks noGrp="1"/>
          </p:cNvSpPr>
          <p:nvPr>
            <p:ph type="sldNum" sz="quarter" idx="10"/>
          </p:nvPr>
        </p:nvSpPr>
        <p:spPr/>
        <p:txBody>
          <a:bodyPr/>
          <a:lstStyle/>
          <a:p>
            <a:fld id="{AC72CD79-D36A-4E01-AE1C-064887FE954D}" type="slidenum">
              <a:rPr lang="en-US" smtClean="0"/>
              <a:t>41</a:t>
            </a:fld>
            <a:endParaRPr lang="en-US"/>
          </a:p>
        </p:txBody>
      </p:sp>
    </p:spTree>
    <p:extLst>
      <p:ext uri="{BB962C8B-B14F-4D97-AF65-F5344CB8AC3E}">
        <p14:creationId xmlns:p14="http://schemas.microsoft.com/office/powerpoint/2010/main" val="544047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components include the following:</a:t>
            </a:r>
          </a:p>
          <a:p>
            <a:r>
              <a:rPr lang="en-US" sz="1200" b="0" i="0" u="none" strike="noStrike" kern="1200" baseline="0" dirty="0" smtClean="0">
                <a:solidFill>
                  <a:schemeClr val="tx1"/>
                </a:solidFill>
                <a:latin typeface="+mn-lt"/>
                <a:ea typeface="+mn-ea"/>
                <a:cs typeface="+mn-cs"/>
              </a:rPr>
              <a:t>- Network devices that are configured for </a:t>
            </a:r>
            <a:r>
              <a:rPr lang="en-US" sz="1200" b="0" i="0" u="none" strike="noStrike" kern="1200" baseline="0" dirty="0" err="1" smtClean="0">
                <a:solidFill>
                  <a:schemeClr val="tx1"/>
                </a:solidFill>
                <a:latin typeface="+mn-lt"/>
                <a:ea typeface="+mn-ea"/>
                <a:cs typeface="+mn-cs"/>
              </a:rPr>
              <a:t>NetFlow</a:t>
            </a:r>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Collector, which receives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information from network devices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Network devices collect IP traffic statistics on interfaces where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is configured. Network devices then export these statistics as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records to a central server that runs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Collector software. The Collector also performs traffic analysis.</a:t>
            </a:r>
            <a:endParaRPr lang="fr-CA" dirty="0"/>
          </a:p>
        </p:txBody>
      </p:sp>
      <p:sp>
        <p:nvSpPr>
          <p:cNvPr id="4" name="Espace réservé du numéro de diapositive 3"/>
          <p:cNvSpPr>
            <a:spLocks noGrp="1"/>
          </p:cNvSpPr>
          <p:nvPr>
            <p:ph type="sldNum" sz="quarter" idx="10"/>
          </p:nvPr>
        </p:nvSpPr>
        <p:spPr/>
        <p:txBody>
          <a:bodyPr/>
          <a:lstStyle/>
          <a:p>
            <a:fld id="{AC72CD79-D36A-4E01-AE1C-064887FE954D}" type="slidenum">
              <a:rPr lang="en-US" smtClean="0"/>
              <a:t>42</a:t>
            </a:fld>
            <a:endParaRPr lang="en-US"/>
          </a:p>
        </p:txBody>
      </p:sp>
    </p:spTree>
    <p:extLst>
      <p:ext uri="{BB962C8B-B14F-4D97-AF65-F5344CB8AC3E}">
        <p14:creationId xmlns:p14="http://schemas.microsoft.com/office/powerpoint/2010/main" val="5903765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network flow is defined as a unidirectional stream of packets between a given source and destination. The source and destination are each defined by a network layer IP address and transport layer </a:t>
            </a:r>
            <a:r>
              <a:rPr lang="fr-CA" sz="1200" b="0" i="0" u="none" strike="noStrike" kern="1200" baseline="0" dirty="0" smtClean="0">
                <a:solidFill>
                  <a:schemeClr val="tx1"/>
                </a:solidFill>
                <a:latin typeface="+mn-lt"/>
                <a:ea typeface="+mn-ea"/>
                <a:cs typeface="+mn-cs"/>
              </a:rPr>
              <a:t>source and destination port </a:t>
            </a:r>
            <a:r>
              <a:rPr lang="fr-CA" sz="1200" b="0" i="0" u="none" strike="noStrike" kern="1200" baseline="0" dirty="0" err="1" smtClean="0">
                <a:solidFill>
                  <a:schemeClr val="tx1"/>
                </a:solidFill>
                <a:latin typeface="+mn-lt"/>
                <a:ea typeface="+mn-ea"/>
                <a:cs typeface="+mn-cs"/>
              </a:rPr>
              <a:t>numbers</a:t>
            </a:r>
            <a:r>
              <a:rPr lang="fr-CA" sz="1200" b="0" i="0" u="none" strike="noStrike" kern="1200" baseline="0" dirty="0" smtClean="0">
                <a:solidFill>
                  <a:schemeClr val="tx1"/>
                </a:solidFill>
                <a:latin typeface="+mn-lt"/>
                <a:ea typeface="+mn-ea"/>
                <a:cs typeface="+mn-cs"/>
              </a:rPr>
              <a:t>.</a:t>
            </a:r>
          </a:p>
          <a:p>
            <a:endParaRPr lang="fr-CA"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 flow is defined by the combination of seven key fields, which define a unique flow. If a packet has one key field that is different from another packet, it is considered to belong to another flow. Flows are stored in </a:t>
            </a:r>
            <a:r>
              <a:rPr lang="fr-CA" sz="1200" b="0" i="0" u="none" strike="noStrike" kern="1200" baseline="0" dirty="0" smtClean="0">
                <a:solidFill>
                  <a:schemeClr val="tx1"/>
                </a:solidFill>
                <a:latin typeface="+mn-lt"/>
                <a:ea typeface="+mn-ea"/>
                <a:cs typeface="+mn-cs"/>
              </a:rPr>
              <a:t>the </a:t>
            </a:r>
            <a:r>
              <a:rPr lang="fr-CA" sz="1200" b="0" i="0" u="none" strike="noStrike" kern="1200" baseline="0" dirty="0" err="1" smtClean="0">
                <a:solidFill>
                  <a:schemeClr val="tx1"/>
                </a:solidFill>
                <a:latin typeface="+mn-lt"/>
                <a:ea typeface="+mn-ea"/>
                <a:cs typeface="+mn-cs"/>
              </a:rPr>
              <a:t>NetFlow</a:t>
            </a:r>
            <a:r>
              <a:rPr lang="fr-CA" sz="1200" b="0" i="0" u="none" strike="noStrike" kern="1200" baseline="0" dirty="0" smtClean="0">
                <a:solidFill>
                  <a:schemeClr val="tx1"/>
                </a:solidFill>
                <a:latin typeface="+mn-lt"/>
                <a:ea typeface="+mn-ea"/>
                <a:cs typeface="+mn-cs"/>
              </a:rPr>
              <a:t> cache.</a:t>
            </a:r>
          </a:p>
          <a:p>
            <a:endParaRPr lang="fr-CA" sz="1200" b="0"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Note </a:t>
            </a:r>
            <a:r>
              <a:rPr lang="en-US" sz="1200" b="0" i="0" u="none" strike="noStrike" kern="1200" baseline="0" dirty="0" err="1" smtClean="0">
                <a:solidFill>
                  <a:schemeClr val="tx1"/>
                </a:solidFill>
                <a:latin typeface="+mn-lt"/>
                <a:ea typeface="+mn-ea"/>
                <a:cs typeface="+mn-cs"/>
              </a:rPr>
              <a:t>ToS</a:t>
            </a:r>
            <a:r>
              <a:rPr lang="en-US" sz="1200" b="0" i="0" u="none" strike="noStrike" kern="1200" baseline="0" dirty="0" smtClean="0">
                <a:solidFill>
                  <a:schemeClr val="tx1"/>
                </a:solidFill>
                <a:latin typeface="+mn-lt"/>
                <a:ea typeface="+mn-ea"/>
                <a:cs typeface="+mn-cs"/>
              </a:rPr>
              <a:t> is a field in the IP header. It is used as a quality of service (</a:t>
            </a:r>
            <a:r>
              <a:rPr lang="en-US" sz="1200" b="0" i="0" u="none" strike="noStrike" kern="1200" baseline="0" dirty="0" err="1" smtClean="0">
                <a:solidFill>
                  <a:schemeClr val="tx1"/>
                </a:solidFill>
                <a:latin typeface="+mn-lt"/>
                <a:ea typeface="+mn-ea"/>
                <a:cs typeface="+mn-cs"/>
              </a:rPr>
              <a:t>QoS</a:t>
            </a:r>
            <a:r>
              <a:rPr lang="en-US" sz="1200" b="0" i="0" u="none" strike="noStrike" kern="1200" baseline="0" dirty="0" smtClean="0">
                <a:solidFill>
                  <a:schemeClr val="tx1"/>
                </a:solidFill>
                <a:latin typeface="+mn-lt"/>
                <a:ea typeface="+mn-ea"/>
                <a:cs typeface="+mn-cs"/>
              </a:rPr>
              <a:t>) mechanism to mark IP packets with different priorities in</a:t>
            </a:r>
          </a:p>
          <a:p>
            <a:r>
              <a:rPr lang="en-US" sz="1200" b="0" i="0" u="none" strike="noStrike" kern="1200" baseline="0" dirty="0" smtClean="0">
                <a:solidFill>
                  <a:schemeClr val="tx1"/>
                </a:solidFill>
                <a:latin typeface="+mn-lt"/>
                <a:ea typeface="+mn-ea"/>
                <a:cs typeface="+mn-cs"/>
              </a:rPr>
              <a:t>order to receive different treatment in terms of throughput, reliability, and latency.</a:t>
            </a:r>
            <a:endParaRPr lang="fr-CA" dirty="0"/>
          </a:p>
        </p:txBody>
      </p:sp>
      <p:sp>
        <p:nvSpPr>
          <p:cNvPr id="4" name="Espace réservé du numéro de diapositive 3"/>
          <p:cNvSpPr>
            <a:spLocks noGrp="1"/>
          </p:cNvSpPr>
          <p:nvPr>
            <p:ph type="sldNum" sz="quarter" idx="10"/>
          </p:nvPr>
        </p:nvSpPr>
        <p:spPr/>
        <p:txBody>
          <a:bodyPr/>
          <a:lstStyle/>
          <a:p>
            <a:fld id="{AC72CD79-D36A-4E01-AE1C-064887FE954D}" type="slidenum">
              <a:rPr lang="en-US" smtClean="0"/>
              <a:t>43</a:t>
            </a:fld>
            <a:endParaRPr lang="en-US"/>
          </a:p>
        </p:txBody>
      </p:sp>
    </p:spTree>
    <p:extLst>
      <p:ext uri="{BB962C8B-B14F-4D97-AF65-F5344CB8AC3E}">
        <p14:creationId xmlns:p14="http://schemas.microsoft.com/office/powerpoint/2010/main" val="29176641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To implement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on a router, you must do the following:</a:t>
            </a:r>
          </a:p>
          <a:p>
            <a:endParaRPr lang="en-US" sz="1200" b="0"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Configure </a:t>
            </a:r>
            <a:r>
              <a:rPr lang="en-US" sz="1200" b="1" i="0" u="none" strike="noStrike" kern="1200" baseline="0" dirty="0" err="1" smtClean="0">
                <a:solidFill>
                  <a:schemeClr val="tx1"/>
                </a:solidFill>
                <a:latin typeface="+mn-lt"/>
                <a:ea typeface="+mn-ea"/>
                <a:cs typeface="+mn-cs"/>
              </a:rPr>
              <a:t>NetFlow</a:t>
            </a:r>
            <a:r>
              <a:rPr lang="en-US" sz="1200" b="1" i="0" u="none" strike="noStrike" kern="1200" baseline="0" dirty="0" smtClean="0">
                <a:solidFill>
                  <a:schemeClr val="tx1"/>
                </a:solidFill>
                <a:latin typeface="+mn-lt"/>
                <a:ea typeface="+mn-ea"/>
                <a:cs typeface="+mn-cs"/>
              </a:rPr>
              <a:t> data capture: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can capture data from ingress (incoming) and egress </a:t>
            </a:r>
            <a:r>
              <a:rPr lang="fr-CA" sz="1200" b="0" i="0" u="none" strike="noStrike" kern="1200" baseline="0" dirty="0" smtClean="0">
                <a:solidFill>
                  <a:schemeClr val="tx1"/>
                </a:solidFill>
                <a:latin typeface="+mn-lt"/>
                <a:ea typeface="+mn-ea"/>
                <a:cs typeface="+mn-cs"/>
              </a:rPr>
              <a:t>(</a:t>
            </a:r>
            <a:r>
              <a:rPr lang="fr-CA" sz="1200" b="0" i="0" u="none" strike="noStrike" kern="1200" baseline="0" dirty="0" err="1" smtClean="0">
                <a:solidFill>
                  <a:schemeClr val="tx1"/>
                </a:solidFill>
                <a:latin typeface="+mn-lt"/>
                <a:ea typeface="+mn-ea"/>
                <a:cs typeface="+mn-cs"/>
              </a:rPr>
              <a:t>outgoing</a:t>
            </a:r>
            <a:r>
              <a:rPr lang="fr-CA" sz="1200" b="0" i="0" u="none" strike="noStrike" kern="1200" baseline="0" dirty="0" smtClean="0">
                <a:solidFill>
                  <a:schemeClr val="tx1"/>
                </a:solidFill>
                <a:latin typeface="+mn-lt"/>
                <a:ea typeface="+mn-ea"/>
                <a:cs typeface="+mn-cs"/>
              </a:rPr>
              <a:t>) </a:t>
            </a:r>
            <a:r>
              <a:rPr lang="fr-CA" sz="1200" b="0" i="0" u="none" strike="noStrike" kern="1200" baseline="0" dirty="0" err="1" smtClean="0">
                <a:solidFill>
                  <a:schemeClr val="tx1"/>
                </a:solidFill>
                <a:latin typeface="+mn-lt"/>
                <a:ea typeface="+mn-ea"/>
                <a:cs typeface="+mn-cs"/>
              </a:rPr>
              <a:t>packets</a:t>
            </a:r>
            <a:r>
              <a:rPr lang="fr-CA" sz="1200" b="0" i="0" u="none" strike="noStrike" kern="1200" baseline="0" dirty="0" smtClean="0">
                <a:solidFill>
                  <a:schemeClr val="tx1"/>
                </a:solidFill>
                <a:latin typeface="+mn-lt"/>
                <a:ea typeface="+mn-ea"/>
                <a:cs typeface="+mn-cs"/>
              </a:rPr>
              <a:t>.</a:t>
            </a:r>
          </a:p>
          <a:p>
            <a:endParaRPr lang="en-US" sz="1200" b="1"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Configure </a:t>
            </a:r>
            <a:r>
              <a:rPr lang="en-US" sz="1200" b="1" i="0" u="none" strike="noStrike" kern="1200" baseline="0" dirty="0" err="1" smtClean="0">
                <a:solidFill>
                  <a:schemeClr val="tx1"/>
                </a:solidFill>
                <a:latin typeface="+mn-lt"/>
                <a:ea typeface="+mn-ea"/>
                <a:cs typeface="+mn-cs"/>
              </a:rPr>
              <a:t>NetFlow</a:t>
            </a:r>
            <a:r>
              <a:rPr lang="en-US" sz="1200" b="1" i="0" u="none" strike="noStrike" kern="1200" baseline="0" dirty="0" smtClean="0">
                <a:solidFill>
                  <a:schemeClr val="tx1"/>
                </a:solidFill>
                <a:latin typeface="+mn-lt"/>
                <a:ea typeface="+mn-ea"/>
                <a:cs typeface="+mn-cs"/>
              </a:rPr>
              <a:t> data export: </a:t>
            </a:r>
            <a:r>
              <a:rPr lang="en-US" sz="1200" b="0" i="0" u="none" strike="noStrike" kern="1200" baseline="0" dirty="0" smtClean="0">
                <a:solidFill>
                  <a:schemeClr val="tx1"/>
                </a:solidFill>
                <a:latin typeface="+mn-lt"/>
                <a:ea typeface="+mn-ea"/>
                <a:cs typeface="+mn-cs"/>
              </a:rPr>
              <a:t>You need to specify the IP address or hostname of the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collector and the UDP port that the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collector listens to.  Optionally, you can specify an interface to use for the source IP address of the packet sent to the collector.</a:t>
            </a:r>
          </a:p>
          <a:p>
            <a:endParaRPr lang="en-US" sz="1200" b="1"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Configure </a:t>
            </a:r>
            <a:r>
              <a:rPr lang="en-US" sz="1200" b="1" i="0" u="none" strike="noStrike" kern="1200" baseline="0" dirty="0" err="1" smtClean="0">
                <a:solidFill>
                  <a:schemeClr val="tx1"/>
                </a:solidFill>
                <a:latin typeface="+mn-lt"/>
                <a:ea typeface="+mn-ea"/>
                <a:cs typeface="+mn-cs"/>
              </a:rPr>
              <a:t>NetFlow</a:t>
            </a:r>
            <a:r>
              <a:rPr lang="en-US" sz="1200" b="1" i="0" u="none" strike="noStrike" kern="1200" baseline="0" dirty="0" smtClean="0">
                <a:solidFill>
                  <a:schemeClr val="tx1"/>
                </a:solidFill>
                <a:latin typeface="+mn-lt"/>
                <a:ea typeface="+mn-ea"/>
                <a:cs typeface="+mn-cs"/>
              </a:rPr>
              <a:t> data export version: </a:t>
            </a:r>
            <a:r>
              <a:rPr lang="en-US" sz="1200" b="0" i="0" u="none" strike="noStrike" kern="1200" baseline="0" dirty="0" smtClean="0">
                <a:solidFill>
                  <a:schemeClr val="tx1"/>
                </a:solidFill>
                <a:latin typeface="+mn-lt"/>
                <a:ea typeface="+mn-ea"/>
                <a:cs typeface="+mn-cs"/>
              </a:rPr>
              <a:t>You can specify the version of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data export format.</a:t>
            </a:r>
          </a:p>
          <a:p>
            <a:endParaRPr lang="en-US" sz="1200" b="1"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Verify </a:t>
            </a:r>
            <a:r>
              <a:rPr lang="en-US" sz="1200" b="1" i="0" u="none" strike="noStrike" kern="1200" baseline="0" dirty="0" err="1" smtClean="0">
                <a:solidFill>
                  <a:schemeClr val="tx1"/>
                </a:solidFill>
                <a:latin typeface="+mn-lt"/>
                <a:ea typeface="+mn-ea"/>
                <a:cs typeface="+mn-cs"/>
              </a:rPr>
              <a:t>NetFlow</a:t>
            </a:r>
            <a:r>
              <a:rPr lang="en-US" sz="1200" b="1" i="0" u="none" strike="noStrike" kern="1200" baseline="0" dirty="0" smtClean="0">
                <a:solidFill>
                  <a:schemeClr val="tx1"/>
                </a:solidFill>
                <a:latin typeface="+mn-lt"/>
                <a:ea typeface="+mn-ea"/>
                <a:cs typeface="+mn-cs"/>
              </a:rPr>
              <a:t>, its operation</a:t>
            </a:r>
            <a:r>
              <a:rPr lang="en-US" sz="1200" b="0" i="0" u="none" strike="noStrike" kern="1200" baseline="0" dirty="0" smtClean="0">
                <a:solidFill>
                  <a:schemeClr val="tx1"/>
                </a:solidFill>
                <a:latin typeface="+mn-lt"/>
                <a:ea typeface="+mn-ea"/>
                <a:cs typeface="+mn-cs"/>
              </a:rPr>
              <a:t>, </a:t>
            </a:r>
            <a:r>
              <a:rPr lang="en-US" sz="1200" b="1" i="0" u="none" strike="noStrike" kern="1200" baseline="0" dirty="0" smtClean="0">
                <a:solidFill>
                  <a:schemeClr val="tx1"/>
                </a:solidFill>
                <a:latin typeface="+mn-lt"/>
                <a:ea typeface="+mn-ea"/>
                <a:cs typeface="+mn-cs"/>
              </a:rPr>
              <a:t>and statistics: </a:t>
            </a:r>
            <a:r>
              <a:rPr lang="en-US" sz="1200" b="0" i="0" u="none" strike="noStrike" kern="1200" baseline="0" dirty="0" smtClean="0">
                <a:solidFill>
                  <a:schemeClr val="tx1"/>
                </a:solidFill>
                <a:latin typeface="+mn-lt"/>
                <a:ea typeface="+mn-ea"/>
                <a:cs typeface="+mn-cs"/>
              </a:rPr>
              <a:t>After you have configured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you can analyze the exported data on a workstation running an application such as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Collection Engine or using several </a:t>
            </a:r>
            <a:r>
              <a:rPr lang="en-US" sz="1200" b="1" i="0" u="none" strike="noStrike" kern="1200" baseline="0" dirty="0" smtClean="0">
                <a:solidFill>
                  <a:schemeClr val="tx1"/>
                </a:solidFill>
                <a:latin typeface="+mn-lt"/>
                <a:ea typeface="+mn-ea"/>
                <a:cs typeface="+mn-cs"/>
              </a:rPr>
              <a:t>show </a:t>
            </a:r>
            <a:r>
              <a:rPr lang="en-US" sz="1200" b="0" i="0" u="none" strike="noStrike" kern="1200" baseline="0" dirty="0" smtClean="0">
                <a:solidFill>
                  <a:schemeClr val="tx1"/>
                </a:solidFill>
                <a:latin typeface="+mn-lt"/>
                <a:ea typeface="+mn-ea"/>
                <a:cs typeface="+mn-cs"/>
              </a:rPr>
              <a:t>commands on the router itself.</a:t>
            </a:r>
          </a:p>
          <a:p>
            <a:endParaRPr lang="en-US" sz="1200" b="1"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Note </a:t>
            </a:r>
            <a:r>
              <a:rPr lang="en-US" sz="1200" b="0" i="0" u="none" strike="noStrike" kern="1200" baseline="0" dirty="0" smtClean="0">
                <a:solidFill>
                  <a:schemeClr val="tx1"/>
                </a:solidFill>
                <a:latin typeface="+mn-lt"/>
                <a:ea typeface="+mn-ea"/>
                <a:cs typeface="+mn-cs"/>
              </a:rPr>
              <a:t>Be aware that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consumes additional memory. If you have memory constraints, you can preset the size of the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cache so that it contains a smaller number of entries. The default cache size </a:t>
            </a:r>
            <a:r>
              <a:rPr lang="fr-CA" sz="1200" b="0" i="0" u="none" strike="noStrike" kern="1200" baseline="0" dirty="0" err="1" smtClean="0">
                <a:solidFill>
                  <a:schemeClr val="tx1"/>
                </a:solidFill>
                <a:latin typeface="+mn-lt"/>
                <a:ea typeface="+mn-ea"/>
                <a:cs typeface="+mn-cs"/>
              </a:rPr>
              <a:t>depends</a:t>
            </a:r>
            <a:r>
              <a:rPr lang="fr-CA" sz="1200" b="0" i="0" u="none" strike="noStrike" kern="1200" baseline="0" dirty="0" smtClean="0">
                <a:solidFill>
                  <a:schemeClr val="tx1"/>
                </a:solidFill>
                <a:latin typeface="+mn-lt"/>
                <a:ea typeface="+mn-ea"/>
                <a:cs typeface="+mn-cs"/>
              </a:rPr>
              <a:t> on the </a:t>
            </a:r>
            <a:r>
              <a:rPr lang="fr-CA" sz="1200" b="0" i="0" u="none" strike="noStrike" kern="1200" baseline="0" dirty="0" err="1" smtClean="0">
                <a:solidFill>
                  <a:schemeClr val="tx1"/>
                </a:solidFill>
                <a:latin typeface="+mn-lt"/>
                <a:ea typeface="+mn-ea"/>
                <a:cs typeface="+mn-cs"/>
              </a:rPr>
              <a:t>platform</a:t>
            </a:r>
            <a:r>
              <a:rPr lang="fr-CA" sz="1200" b="0" i="0" u="none" strike="noStrike" kern="1200" baseline="0" dirty="0" smtClean="0">
                <a:solidFill>
                  <a:schemeClr val="tx1"/>
                </a:solidFill>
                <a:latin typeface="+mn-lt"/>
                <a:ea typeface="+mn-ea"/>
                <a:cs typeface="+mn-cs"/>
              </a:rPr>
              <a:t>.</a:t>
            </a:r>
          </a:p>
        </p:txBody>
      </p:sp>
      <p:sp>
        <p:nvSpPr>
          <p:cNvPr id="4" name="Espace réservé du numéro de diapositive 3"/>
          <p:cNvSpPr>
            <a:spLocks noGrp="1"/>
          </p:cNvSpPr>
          <p:nvPr>
            <p:ph type="sldNum" sz="quarter" idx="10"/>
          </p:nvPr>
        </p:nvSpPr>
        <p:spPr/>
        <p:txBody>
          <a:bodyPr/>
          <a:lstStyle/>
          <a:p>
            <a:fld id="{AC72CD79-D36A-4E01-AE1C-064887FE954D}" type="slidenum">
              <a:rPr lang="en-US" smtClean="0"/>
              <a:t>44</a:t>
            </a:fld>
            <a:endParaRPr lang="en-US"/>
          </a:p>
        </p:txBody>
      </p:sp>
    </p:spTree>
    <p:extLst>
      <p:ext uri="{BB962C8B-B14F-4D97-AF65-F5344CB8AC3E}">
        <p14:creationId xmlns:p14="http://schemas.microsoft.com/office/powerpoint/2010/main" val="1528952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Configuration of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is based on the following commands:</a:t>
            </a:r>
          </a:p>
          <a:p>
            <a:endParaRPr lang="en-US" sz="1200" b="1" i="0" u="none" strike="noStrike" kern="1200" baseline="0" dirty="0" smtClean="0">
              <a:solidFill>
                <a:schemeClr val="tx1"/>
              </a:solidFill>
              <a:latin typeface="+mn-lt"/>
              <a:ea typeface="+mn-ea"/>
              <a:cs typeface="+mn-cs"/>
            </a:endParaRPr>
          </a:p>
          <a:p>
            <a:r>
              <a:rPr lang="en-US" sz="1200" b="1" i="0" u="none" strike="noStrike" kern="1200" baseline="0" dirty="0" err="1" smtClean="0">
                <a:solidFill>
                  <a:schemeClr val="tx1"/>
                </a:solidFill>
                <a:latin typeface="+mn-lt"/>
                <a:ea typeface="+mn-ea"/>
                <a:cs typeface="+mn-cs"/>
              </a:rPr>
              <a:t>ip</a:t>
            </a:r>
            <a:r>
              <a:rPr lang="en-US" sz="1200" b="1" i="0" u="none" strike="noStrike" kern="1200" baseline="0" dirty="0" smtClean="0">
                <a:solidFill>
                  <a:schemeClr val="tx1"/>
                </a:solidFill>
                <a:latin typeface="+mn-lt"/>
                <a:ea typeface="+mn-ea"/>
                <a:cs typeface="+mn-cs"/>
              </a:rPr>
              <a:t> flow {ingress | egress} </a:t>
            </a:r>
          </a:p>
          <a:p>
            <a:r>
              <a:rPr lang="en-US" sz="1200" b="0" i="0" u="none" strike="noStrike" kern="1200" baseline="0" dirty="0" smtClean="0">
                <a:solidFill>
                  <a:schemeClr val="tx1"/>
                </a:solidFill>
                <a:latin typeface="+mn-lt"/>
                <a:ea typeface="+mn-ea"/>
                <a:cs typeface="+mn-cs"/>
              </a:rPr>
              <a:t>Enables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on the interface. Captures traffic that is being received or being transmitted by the interface.</a:t>
            </a:r>
          </a:p>
          <a:p>
            <a:endParaRPr lang="en-US" sz="1200" b="0" i="0" u="none" strike="noStrike" kern="1200" baseline="0" dirty="0" smtClean="0">
              <a:solidFill>
                <a:schemeClr val="tx1"/>
              </a:solidFill>
              <a:latin typeface="+mn-lt"/>
              <a:ea typeface="+mn-ea"/>
              <a:cs typeface="+mn-cs"/>
            </a:endParaRPr>
          </a:p>
          <a:p>
            <a:r>
              <a:rPr lang="en-US" sz="1200" b="1" i="0" u="none" strike="noStrike" kern="1200" baseline="0" dirty="0" err="1" smtClean="0">
                <a:solidFill>
                  <a:schemeClr val="tx1"/>
                </a:solidFill>
                <a:latin typeface="+mn-lt"/>
                <a:ea typeface="+mn-ea"/>
                <a:cs typeface="+mn-cs"/>
              </a:rPr>
              <a:t>ip</a:t>
            </a:r>
            <a:r>
              <a:rPr lang="en-US" sz="1200" b="1" i="0" u="none" strike="noStrike" kern="1200" baseline="0" dirty="0" smtClean="0">
                <a:solidFill>
                  <a:schemeClr val="tx1"/>
                </a:solidFill>
                <a:latin typeface="+mn-lt"/>
                <a:ea typeface="+mn-ea"/>
                <a:cs typeface="+mn-cs"/>
              </a:rPr>
              <a:t> flow-export destination </a:t>
            </a:r>
            <a:r>
              <a:rPr lang="en-US" sz="1200" b="0" i="1" u="none" strike="noStrike" kern="1200" baseline="0" dirty="0" err="1" smtClean="0">
                <a:solidFill>
                  <a:schemeClr val="tx1"/>
                </a:solidFill>
                <a:latin typeface="+mn-lt"/>
                <a:ea typeface="+mn-ea"/>
                <a:cs typeface="+mn-cs"/>
              </a:rPr>
              <a:t>ip</a:t>
            </a:r>
            <a:r>
              <a:rPr lang="en-US" sz="1200" b="0" i="1" u="none" strike="noStrike" kern="1200" baseline="0" dirty="0" smtClean="0">
                <a:solidFill>
                  <a:schemeClr val="tx1"/>
                </a:solidFill>
                <a:latin typeface="+mn-lt"/>
                <a:ea typeface="+mn-ea"/>
                <a:cs typeface="+mn-cs"/>
              </a:rPr>
              <a:t>-address </a:t>
            </a:r>
            <a:r>
              <a:rPr lang="en-US" sz="1200" b="0" i="1" u="none" strike="noStrike" kern="1200" baseline="0" dirty="0" err="1" smtClean="0">
                <a:solidFill>
                  <a:schemeClr val="tx1"/>
                </a:solidFill>
                <a:latin typeface="+mn-lt"/>
                <a:ea typeface="+mn-ea"/>
                <a:cs typeface="+mn-cs"/>
              </a:rPr>
              <a:t>udp</a:t>
            </a:r>
            <a:r>
              <a:rPr lang="en-US" sz="1200" b="0" i="1" u="none" strike="noStrike" kern="1200" baseline="0" dirty="0" smtClean="0">
                <a:solidFill>
                  <a:schemeClr val="tx1"/>
                </a:solidFill>
                <a:latin typeface="+mn-lt"/>
                <a:ea typeface="+mn-ea"/>
                <a:cs typeface="+mn-cs"/>
              </a:rPr>
              <a:t>-port </a:t>
            </a:r>
          </a:p>
          <a:p>
            <a:r>
              <a:rPr lang="en-US" sz="1200" b="0" i="0" u="none" strike="noStrike" kern="1200" baseline="0" dirty="0" smtClean="0">
                <a:solidFill>
                  <a:schemeClr val="tx1"/>
                </a:solidFill>
                <a:latin typeface="+mn-lt"/>
                <a:ea typeface="+mn-ea"/>
                <a:cs typeface="+mn-cs"/>
              </a:rPr>
              <a:t>IP address of the workstation to which you want to send the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information and the number of the UDP port on which the workstation is listening for this input. UDP port 9996 is commonly used for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a:t>
            </a:r>
          </a:p>
          <a:p>
            <a:endParaRPr lang="en-US" sz="1200" b="0" i="0" u="none" strike="noStrike" kern="1200" baseline="0" dirty="0" smtClean="0">
              <a:solidFill>
                <a:schemeClr val="tx1"/>
              </a:solidFill>
              <a:latin typeface="+mn-lt"/>
              <a:ea typeface="+mn-ea"/>
              <a:cs typeface="+mn-cs"/>
            </a:endParaRPr>
          </a:p>
          <a:p>
            <a:r>
              <a:rPr lang="en-US" sz="1200" b="1" i="0" u="none" strike="noStrike" kern="1200" baseline="0" dirty="0" err="1" smtClean="0">
                <a:solidFill>
                  <a:schemeClr val="tx1"/>
                </a:solidFill>
                <a:latin typeface="+mn-lt"/>
                <a:ea typeface="+mn-ea"/>
                <a:cs typeface="+mn-cs"/>
              </a:rPr>
              <a:t>ip</a:t>
            </a:r>
            <a:r>
              <a:rPr lang="en-US" sz="1200" b="1" i="0" u="none" strike="noStrike" kern="1200" baseline="0" dirty="0" smtClean="0">
                <a:solidFill>
                  <a:schemeClr val="tx1"/>
                </a:solidFill>
                <a:latin typeface="+mn-lt"/>
                <a:ea typeface="+mn-ea"/>
                <a:cs typeface="+mn-cs"/>
              </a:rPr>
              <a:t> flow-export version </a:t>
            </a:r>
            <a:r>
              <a:rPr lang="en-US" sz="1200" b="0" i="1" u="none" strike="noStrike" kern="1200" baseline="0" dirty="0" err="1" smtClean="0">
                <a:solidFill>
                  <a:schemeClr val="tx1"/>
                </a:solidFill>
                <a:latin typeface="+mn-lt"/>
                <a:ea typeface="+mn-ea"/>
                <a:cs typeface="+mn-cs"/>
              </a:rPr>
              <a:t>version</a:t>
            </a:r>
            <a:r>
              <a:rPr lang="en-US" sz="1200" b="0" i="1"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Specifies the version format that the export packet uses.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figure shows configurations for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data capture and data export to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collector with IP address 10.1.10.100, where you can analyze the exported data.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Traffic that is being either received or transmitted by the </a:t>
            </a:r>
            <a:r>
              <a:rPr lang="en-US" sz="1200" b="0" i="0" u="none" strike="noStrike" kern="1200" baseline="0" dirty="0" err="1" smtClean="0">
                <a:solidFill>
                  <a:schemeClr val="tx1"/>
                </a:solidFill>
                <a:latin typeface="+mn-lt"/>
                <a:ea typeface="+mn-ea"/>
                <a:cs typeface="+mn-cs"/>
              </a:rPr>
              <a:t>GigabitEthernet</a:t>
            </a:r>
            <a:r>
              <a:rPr lang="en-US" sz="1200" b="0" i="0" u="none" strike="noStrike" kern="1200" baseline="0" dirty="0" smtClean="0">
                <a:solidFill>
                  <a:schemeClr val="tx1"/>
                </a:solidFill>
                <a:latin typeface="+mn-lt"/>
                <a:ea typeface="+mn-ea"/>
                <a:cs typeface="+mn-cs"/>
              </a:rPr>
              <a:t> 0/0 interface is captured using the </a:t>
            </a:r>
            <a:r>
              <a:rPr lang="en-US" sz="1200" b="1" i="0" u="none" strike="noStrike" kern="1200" baseline="0" dirty="0" err="1" smtClean="0">
                <a:solidFill>
                  <a:schemeClr val="tx1"/>
                </a:solidFill>
                <a:latin typeface="+mn-lt"/>
                <a:ea typeface="+mn-ea"/>
                <a:cs typeface="+mn-cs"/>
              </a:rPr>
              <a:t>ip</a:t>
            </a:r>
            <a:r>
              <a:rPr lang="en-US" sz="1200" b="1" i="0" u="none" strike="noStrike" kern="1200" baseline="0" dirty="0" smtClean="0">
                <a:solidFill>
                  <a:schemeClr val="tx1"/>
                </a:solidFill>
                <a:latin typeface="+mn-lt"/>
                <a:ea typeface="+mn-ea"/>
                <a:cs typeface="+mn-cs"/>
              </a:rPr>
              <a:t> flow </a:t>
            </a:r>
            <a:r>
              <a:rPr lang="en-US" sz="1200" b="0" i="0" u="none" strike="noStrike" kern="1200" baseline="0" dirty="0" smtClean="0">
                <a:solidFill>
                  <a:schemeClr val="tx1"/>
                </a:solidFill>
                <a:latin typeface="+mn-lt"/>
                <a:ea typeface="+mn-ea"/>
                <a:cs typeface="+mn-cs"/>
              </a:rPr>
              <a:t>command. Captured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information is then sent to the collector with IP address 10.1.10.100 on UDP port 9996. The </a:t>
            </a:r>
            <a:r>
              <a:rPr lang="en-US" sz="1200" b="1" i="0" u="none" strike="noStrike" kern="1200" baseline="0" dirty="0" err="1" smtClean="0">
                <a:solidFill>
                  <a:schemeClr val="tx1"/>
                </a:solidFill>
                <a:latin typeface="+mn-lt"/>
                <a:ea typeface="+mn-ea"/>
                <a:cs typeface="+mn-cs"/>
              </a:rPr>
              <a:t>ip</a:t>
            </a:r>
            <a:r>
              <a:rPr lang="en-US" sz="1200" b="1" i="0" u="none" strike="noStrike" kern="1200" baseline="0" dirty="0" smtClean="0">
                <a:solidFill>
                  <a:schemeClr val="tx1"/>
                </a:solidFill>
                <a:latin typeface="+mn-lt"/>
                <a:ea typeface="+mn-ea"/>
                <a:cs typeface="+mn-cs"/>
              </a:rPr>
              <a:t> flow-export version </a:t>
            </a:r>
            <a:r>
              <a:rPr lang="en-US" sz="1200" b="0" i="0" u="none" strike="noStrike" kern="1200" baseline="0" dirty="0" smtClean="0">
                <a:solidFill>
                  <a:schemeClr val="tx1"/>
                </a:solidFill>
                <a:latin typeface="+mn-lt"/>
                <a:ea typeface="+mn-ea"/>
                <a:cs typeface="+mn-cs"/>
              </a:rPr>
              <a:t>command specifies that the export packet uses the version 9 </a:t>
            </a:r>
            <a:r>
              <a:rPr lang="fr-CA" sz="1200" b="0" i="0" u="none" strike="noStrike" kern="1200" baseline="0" dirty="0" smtClean="0">
                <a:solidFill>
                  <a:schemeClr val="tx1"/>
                </a:solidFill>
                <a:latin typeface="+mn-lt"/>
                <a:ea typeface="+mn-ea"/>
                <a:cs typeface="+mn-cs"/>
              </a:rPr>
              <a:t>format.</a:t>
            </a:r>
          </a:p>
          <a:p>
            <a:endParaRPr lang="fr-CA" sz="1200" b="0"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Note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exports data in UDP in one of five formats (1, 5, 7, 8, and 9). Version 9 is the most versatile data export format but is not backward compatible with version 8 or version 5.</a:t>
            </a:r>
          </a:p>
          <a:p>
            <a:endParaRPr lang="en-US" sz="1200" b="0" i="0" u="none" strike="noStrike" kern="1200" baseline="0" dirty="0" smtClean="0">
              <a:solidFill>
                <a:schemeClr val="tx1"/>
              </a:solidFill>
              <a:latin typeface="+mn-lt"/>
              <a:ea typeface="+mn-ea"/>
              <a:cs typeface="+mn-cs"/>
            </a:endParaRPr>
          </a:p>
          <a:p>
            <a:endParaRPr lang="en-US" dirty="0" smtClean="0"/>
          </a:p>
        </p:txBody>
      </p:sp>
      <p:sp>
        <p:nvSpPr>
          <p:cNvPr id="4" name="Espace réservé du numéro de diapositive 3"/>
          <p:cNvSpPr>
            <a:spLocks noGrp="1"/>
          </p:cNvSpPr>
          <p:nvPr>
            <p:ph type="sldNum" sz="quarter" idx="10"/>
          </p:nvPr>
        </p:nvSpPr>
        <p:spPr/>
        <p:txBody>
          <a:bodyPr/>
          <a:lstStyle/>
          <a:p>
            <a:fld id="{AC72CD79-D36A-4E01-AE1C-064887FE954D}" type="slidenum">
              <a:rPr lang="en-US" smtClean="0"/>
              <a:t>45</a:t>
            </a:fld>
            <a:endParaRPr lang="en-US"/>
          </a:p>
        </p:txBody>
      </p:sp>
    </p:spTree>
    <p:extLst>
      <p:ext uri="{BB962C8B-B14F-4D97-AF65-F5344CB8AC3E}">
        <p14:creationId xmlns:p14="http://schemas.microsoft.com/office/powerpoint/2010/main" val="24560491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You can use the </a:t>
            </a:r>
            <a:r>
              <a:rPr lang="en-US" sz="1200" b="1" i="0" u="none" strike="noStrike" kern="1200" baseline="0" dirty="0" smtClean="0">
                <a:solidFill>
                  <a:schemeClr val="tx1"/>
                </a:solidFill>
                <a:latin typeface="+mn-lt"/>
                <a:ea typeface="+mn-ea"/>
                <a:cs typeface="+mn-cs"/>
              </a:rPr>
              <a:t>show </a:t>
            </a:r>
            <a:r>
              <a:rPr lang="en-US" sz="1200" b="1" i="0" u="none" strike="noStrike" kern="1200" baseline="0" dirty="0" err="1" smtClean="0">
                <a:solidFill>
                  <a:schemeClr val="tx1"/>
                </a:solidFill>
                <a:latin typeface="+mn-lt"/>
                <a:ea typeface="+mn-ea"/>
                <a:cs typeface="+mn-cs"/>
              </a:rPr>
              <a:t>ip</a:t>
            </a:r>
            <a:r>
              <a:rPr lang="en-US" sz="1200" b="1" i="0" u="none" strike="noStrike" kern="1200" baseline="0" dirty="0" smtClean="0">
                <a:solidFill>
                  <a:schemeClr val="tx1"/>
                </a:solidFill>
                <a:latin typeface="+mn-lt"/>
                <a:ea typeface="+mn-ea"/>
                <a:cs typeface="+mn-cs"/>
              </a:rPr>
              <a:t> flow interface </a:t>
            </a:r>
            <a:r>
              <a:rPr lang="en-US" sz="1200" b="0" i="0" u="none" strike="noStrike" kern="1200" baseline="0" dirty="0" smtClean="0">
                <a:solidFill>
                  <a:schemeClr val="tx1"/>
                </a:solidFill>
                <a:latin typeface="+mn-lt"/>
                <a:ea typeface="+mn-ea"/>
                <a:cs typeface="+mn-cs"/>
              </a:rPr>
              <a:t>command to verify if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is enabled on an interface. In the example,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is enabled in the ingress and egress directions on the GigabitEthernet0/0 interface.</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Use the </a:t>
            </a:r>
            <a:r>
              <a:rPr lang="en-US" sz="1200" b="1" i="0" u="none" strike="noStrike" kern="1200" baseline="0" dirty="0" smtClean="0">
                <a:solidFill>
                  <a:schemeClr val="tx1"/>
                </a:solidFill>
                <a:latin typeface="+mn-lt"/>
                <a:ea typeface="+mn-ea"/>
                <a:cs typeface="+mn-cs"/>
              </a:rPr>
              <a:t>show </a:t>
            </a:r>
            <a:r>
              <a:rPr lang="en-US" sz="1200" b="1" i="0" u="none" strike="noStrike" kern="1200" baseline="0" dirty="0" err="1" smtClean="0">
                <a:solidFill>
                  <a:schemeClr val="tx1"/>
                </a:solidFill>
                <a:latin typeface="+mn-lt"/>
                <a:ea typeface="+mn-ea"/>
                <a:cs typeface="+mn-cs"/>
              </a:rPr>
              <a:t>ip</a:t>
            </a:r>
            <a:r>
              <a:rPr lang="en-US" sz="1200" b="1" i="0" u="none" strike="noStrike" kern="1200" baseline="0" dirty="0" smtClean="0">
                <a:solidFill>
                  <a:schemeClr val="tx1"/>
                </a:solidFill>
                <a:latin typeface="+mn-lt"/>
                <a:ea typeface="+mn-ea"/>
                <a:cs typeface="+mn-cs"/>
              </a:rPr>
              <a:t> flow export </a:t>
            </a:r>
            <a:r>
              <a:rPr lang="en-US" sz="1200" b="0" i="0" u="none" strike="noStrike" kern="1200" baseline="0" dirty="0" smtClean="0">
                <a:solidFill>
                  <a:schemeClr val="tx1"/>
                </a:solidFill>
                <a:latin typeface="+mn-lt"/>
                <a:ea typeface="+mn-ea"/>
                <a:cs typeface="+mn-cs"/>
              </a:rPr>
              <a:t>command to verify the status and statistics for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accounting data export. In the example, the configured destination for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export is 10.1.10.100 using UDP port 9996. The version of the configured flow export is 9.</a:t>
            </a:r>
            <a:endParaRPr lang="fr-CA" dirty="0"/>
          </a:p>
        </p:txBody>
      </p:sp>
      <p:sp>
        <p:nvSpPr>
          <p:cNvPr id="4" name="Espace réservé du numéro de diapositive 3"/>
          <p:cNvSpPr>
            <a:spLocks noGrp="1"/>
          </p:cNvSpPr>
          <p:nvPr>
            <p:ph type="sldNum" sz="quarter" idx="10"/>
          </p:nvPr>
        </p:nvSpPr>
        <p:spPr/>
        <p:txBody>
          <a:bodyPr/>
          <a:lstStyle/>
          <a:p>
            <a:fld id="{AC72CD79-D36A-4E01-AE1C-064887FE954D}" type="slidenum">
              <a:rPr lang="en-US" smtClean="0"/>
              <a:t>46</a:t>
            </a:fld>
            <a:endParaRPr lang="en-US"/>
          </a:p>
        </p:txBody>
      </p:sp>
    </p:spTree>
    <p:extLst>
      <p:ext uri="{BB962C8B-B14F-4D97-AF65-F5344CB8AC3E}">
        <p14:creationId xmlns:p14="http://schemas.microsoft.com/office/powerpoint/2010/main" val="42072273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You can use the </a:t>
            </a:r>
            <a:r>
              <a:rPr lang="en-US" sz="1200" b="1" i="0" u="none" strike="noStrike" kern="1200" baseline="0" dirty="0" smtClean="0">
                <a:solidFill>
                  <a:schemeClr val="tx1"/>
                </a:solidFill>
                <a:latin typeface="+mn-lt"/>
                <a:ea typeface="+mn-ea"/>
                <a:cs typeface="+mn-cs"/>
              </a:rPr>
              <a:t>show </a:t>
            </a:r>
            <a:r>
              <a:rPr lang="en-US" sz="1200" b="1" i="0" u="none" strike="noStrike" kern="1200" baseline="0" dirty="0" err="1" smtClean="0">
                <a:solidFill>
                  <a:schemeClr val="tx1"/>
                </a:solidFill>
                <a:latin typeface="+mn-lt"/>
                <a:ea typeface="+mn-ea"/>
                <a:cs typeface="+mn-cs"/>
              </a:rPr>
              <a:t>ip</a:t>
            </a:r>
            <a:r>
              <a:rPr lang="en-US" sz="1200" b="1" i="0" u="none" strike="noStrike" kern="1200" baseline="0" dirty="0" smtClean="0">
                <a:solidFill>
                  <a:schemeClr val="tx1"/>
                </a:solidFill>
                <a:latin typeface="+mn-lt"/>
                <a:ea typeface="+mn-ea"/>
                <a:cs typeface="+mn-cs"/>
              </a:rPr>
              <a:t> cache flow </a:t>
            </a:r>
            <a:r>
              <a:rPr lang="en-US" sz="1200" b="0" i="0" u="none" strike="noStrike" kern="1200" baseline="0" dirty="0" smtClean="0">
                <a:solidFill>
                  <a:schemeClr val="tx1"/>
                </a:solidFill>
                <a:latin typeface="+mn-lt"/>
                <a:ea typeface="+mn-ea"/>
                <a:cs typeface="+mn-cs"/>
              </a:rPr>
              <a:t>command to display a summary of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statistics on a Cisco IOS router. Using this command, you can see which protocols use the highest volume of traffic and between which hosts this traffic flows.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example shows a summary of </a:t>
            </a:r>
            <a:r>
              <a:rPr lang="en-US" sz="1200" b="0" i="0" u="none" strike="noStrike" kern="1200" baseline="0" dirty="0" err="1" smtClean="0">
                <a:solidFill>
                  <a:schemeClr val="tx1"/>
                </a:solidFill>
                <a:latin typeface="+mn-lt"/>
                <a:ea typeface="+mn-ea"/>
                <a:cs typeface="+mn-cs"/>
              </a:rPr>
              <a:t>NetFlow</a:t>
            </a:r>
            <a:r>
              <a:rPr lang="en-US" sz="1200" b="0" i="0" u="none" strike="noStrike" kern="1200" baseline="0" dirty="0" smtClean="0">
                <a:solidFill>
                  <a:schemeClr val="tx1"/>
                </a:solidFill>
                <a:latin typeface="+mn-lt"/>
                <a:ea typeface="+mn-ea"/>
                <a:cs typeface="+mn-cs"/>
              </a:rPr>
              <a:t> statistics on the R1 router.  Note that the destination port is hex 17, which is equal to decimal 23, the well-known TCP port for Telnet services. </a:t>
            </a:r>
            <a:endParaRPr lang="fr-CA" dirty="0"/>
          </a:p>
        </p:txBody>
      </p:sp>
      <p:sp>
        <p:nvSpPr>
          <p:cNvPr id="4" name="Espace réservé du numéro de diapositive 3"/>
          <p:cNvSpPr>
            <a:spLocks noGrp="1"/>
          </p:cNvSpPr>
          <p:nvPr>
            <p:ph type="sldNum" sz="quarter" idx="10"/>
          </p:nvPr>
        </p:nvSpPr>
        <p:spPr/>
        <p:txBody>
          <a:bodyPr/>
          <a:lstStyle/>
          <a:p>
            <a:fld id="{AC72CD79-D36A-4E01-AE1C-064887FE954D}" type="slidenum">
              <a:rPr lang="en-US" smtClean="0"/>
              <a:t>47</a:t>
            </a:fld>
            <a:endParaRPr lang="en-US"/>
          </a:p>
        </p:txBody>
      </p:sp>
    </p:spTree>
    <p:extLst>
      <p:ext uri="{BB962C8B-B14F-4D97-AF65-F5344CB8AC3E}">
        <p14:creationId xmlns:p14="http://schemas.microsoft.com/office/powerpoint/2010/main" val="37446791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1_Title Slide solid gradient_static">
    <p:spTree>
      <p:nvGrpSpPr>
        <p:cNvPr id="1" name=""/>
        <p:cNvGrpSpPr/>
        <p:nvPr/>
      </p:nvGrpSpPr>
      <p:grpSpPr>
        <a:xfrm>
          <a:off x="0" y="0"/>
          <a:ext cx="0" cy="0"/>
          <a:chOff x="0" y="0"/>
          <a:chExt cx="0" cy="0"/>
        </a:xfrm>
      </p:grpSpPr>
      <p:pic>
        <p:nvPicPr>
          <p:cNvPr id="35" name="Picture 2" descr="C:\Documents and Settings\contractor\Desktop\Blue_Green_Gradient.png"/>
          <p:cNvPicPr>
            <a:picLocks noChangeAspect="1" noChangeArrowheads="1"/>
          </p:cNvPicPr>
          <p:nvPr/>
        </p:nvPicPr>
        <p:blipFill>
          <a:blip r:embed="rId2" cstate="print"/>
          <a:srcRect/>
          <a:stretch>
            <a:fillRect/>
          </a:stretch>
        </p:blipFill>
        <p:spPr bwMode="auto">
          <a:xfrm>
            <a:off x="-12700" y="0"/>
            <a:ext cx="9156700" cy="6858000"/>
          </a:xfrm>
          <a:prstGeom prst="rect">
            <a:avLst/>
          </a:prstGeom>
          <a:noFill/>
        </p:spPr>
      </p:pic>
      <p:sp>
        <p:nvSpPr>
          <p:cNvPr id="37" name="Rounded Rectangle 36"/>
          <p:cNvSpPr/>
          <p:nvPr/>
        </p:nvSpPr>
        <p:spPr>
          <a:xfrm>
            <a:off x="1823499" y="3308943"/>
            <a:ext cx="1729740" cy="14014174"/>
          </a:xfrm>
          <a:prstGeom prst="roundRect">
            <a:avLst>
              <a:gd name="adj" fmla="val 50000"/>
            </a:avLst>
          </a:prstGeom>
          <a:gradFill flip="none" rotWithShape="1">
            <a:gsLst>
              <a:gs pos="0">
                <a:schemeClr val="accent1">
                  <a:shade val="30000"/>
                  <a:satMod val="115000"/>
                  <a:alpha val="18000"/>
                </a:schemeClr>
              </a:gs>
              <a:gs pos="100000">
                <a:schemeClr val="accent1">
                  <a:shade val="100000"/>
                  <a:satMod val="115000"/>
                  <a:alpha val="2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8" name="Rounded Rectangle 37"/>
          <p:cNvSpPr/>
          <p:nvPr/>
        </p:nvSpPr>
        <p:spPr>
          <a:xfrm>
            <a:off x="0" y="1236689"/>
            <a:ext cx="1729740" cy="8148430"/>
          </a:xfrm>
          <a:prstGeom prst="roundRect">
            <a:avLst>
              <a:gd name="adj" fmla="val 50000"/>
            </a:avLst>
          </a:prstGeom>
          <a:gradFill flip="none" rotWithShape="1">
            <a:gsLst>
              <a:gs pos="0">
                <a:schemeClr val="accent1">
                  <a:shade val="30000"/>
                  <a:satMod val="115000"/>
                  <a:alpha val="18000"/>
                </a:schemeClr>
              </a:gs>
              <a:gs pos="100000">
                <a:schemeClr val="accent1">
                  <a:shade val="100000"/>
                  <a:satMod val="115000"/>
                  <a:alpha val="2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9" name="Rounded Rectangle 38"/>
          <p:cNvSpPr/>
          <p:nvPr/>
        </p:nvSpPr>
        <p:spPr>
          <a:xfrm rot="10800000">
            <a:off x="1013791" y="4248605"/>
            <a:ext cx="1729740" cy="8148430"/>
          </a:xfrm>
          <a:prstGeom prst="roundRect">
            <a:avLst>
              <a:gd name="adj" fmla="val 50000"/>
            </a:avLst>
          </a:prstGeom>
          <a:gradFill flip="none" rotWithShape="1">
            <a:gsLst>
              <a:gs pos="0">
                <a:srgbClr val="057550">
                  <a:alpha val="46000"/>
                </a:srgbClr>
              </a:gs>
              <a:gs pos="100000">
                <a:schemeClr val="accent1">
                  <a:shade val="100000"/>
                  <a:satMod val="115000"/>
                  <a:alpha val="2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j-lt"/>
              <a:ea typeface="+mn-ea"/>
              <a:cs typeface="+mn-cs"/>
            </a:endParaRPr>
          </a:p>
        </p:txBody>
      </p:sp>
      <p:sp>
        <p:nvSpPr>
          <p:cNvPr id="40" name="Rounded Rectangle 39"/>
          <p:cNvSpPr/>
          <p:nvPr/>
        </p:nvSpPr>
        <p:spPr>
          <a:xfrm>
            <a:off x="6585483" y="-2056029"/>
            <a:ext cx="1729740" cy="8148430"/>
          </a:xfrm>
          <a:prstGeom prst="roundRect">
            <a:avLst>
              <a:gd name="adj" fmla="val 50000"/>
            </a:avLst>
          </a:prstGeom>
          <a:gradFill flip="none" rotWithShape="1">
            <a:gsLst>
              <a:gs pos="0">
                <a:schemeClr val="accent4">
                  <a:lumMod val="75000"/>
                  <a:alpha val="28000"/>
                </a:schemeClr>
              </a:gs>
              <a:gs pos="100000">
                <a:schemeClr val="accent4">
                  <a:lumMod val="75000"/>
                  <a:alpha val="29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1" name="Rounded Rectangle 40"/>
          <p:cNvSpPr/>
          <p:nvPr/>
        </p:nvSpPr>
        <p:spPr>
          <a:xfrm>
            <a:off x="8105451" y="2783785"/>
            <a:ext cx="1729740" cy="8148430"/>
          </a:xfrm>
          <a:prstGeom prst="roundRect">
            <a:avLst>
              <a:gd name="adj" fmla="val 50000"/>
            </a:avLst>
          </a:prstGeom>
          <a:gradFill flip="none" rotWithShape="1">
            <a:gsLst>
              <a:gs pos="0">
                <a:schemeClr val="accent4">
                  <a:lumMod val="75000"/>
                  <a:alpha val="28000"/>
                </a:schemeClr>
              </a:gs>
              <a:gs pos="100000">
                <a:schemeClr val="accent4">
                  <a:lumMod val="75000"/>
                  <a:alpha val="29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2" name="Rounded Rectangle 41"/>
          <p:cNvSpPr/>
          <p:nvPr/>
        </p:nvSpPr>
        <p:spPr>
          <a:xfrm rot="10800000">
            <a:off x="3036073" y="174390"/>
            <a:ext cx="1729740" cy="8148430"/>
          </a:xfrm>
          <a:prstGeom prst="roundRect">
            <a:avLst>
              <a:gd name="adj" fmla="val 50000"/>
            </a:avLst>
          </a:prstGeom>
          <a:gradFill flip="none" rotWithShape="1">
            <a:gsLst>
              <a:gs pos="0">
                <a:srgbClr val="057550">
                  <a:alpha val="46000"/>
                </a:srgbClr>
              </a:gs>
              <a:gs pos="100000">
                <a:schemeClr val="accent1">
                  <a:shade val="100000"/>
                  <a:satMod val="115000"/>
                  <a:alpha val="2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 name="Title 1"/>
          <p:cNvSpPr>
            <a:spLocks noGrp="1"/>
          </p:cNvSpPr>
          <p:nvPr>
            <p:ph type="ctrTitle" hasCustomPrompt="1"/>
          </p:nvPr>
        </p:nvSpPr>
        <p:spPr>
          <a:xfrm>
            <a:off x="221393" y="1236689"/>
            <a:ext cx="8112125" cy="2918779"/>
          </a:xfrm>
        </p:spPr>
        <p:txBody>
          <a:bodyPr/>
          <a:lstStyle>
            <a:lvl1pPr>
              <a:lnSpc>
                <a:spcPct val="90000"/>
              </a:lnSpc>
              <a:defRPr sz="6000" b="0" spc="-200" baseline="0">
                <a:solidFill>
                  <a:schemeClr val="bg1"/>
                </a:solidFill>
                <a:latin typeface="+mj-lt"/>
              </a:defRPr>
            </a:lvl1pPr>
          </a:lstStyle>
          <a:p>
            <a:r>
              <a:rPr lang="en-US" dirty="0" smtClean="0"/>
              <a:t>Presentation Title Goes Here</a:t>
            </a:r>
            <a:endParaRPr lang="en-US" dirty="0"/>
          </a:p>
        </p:txBody>
      </p:sp>
      <p:grpSp>
        <p:nvGrpSpPr>
          <p:cNvPr id="3" name="Group 38"/>
          <p:cNvGrpSpPr/>
          <p:nvPr/>
        </p:nvGrpSpPr>
        <p:grpSpPr>
          <a:xfrm>
            <a:off x="341314" y="311151"/>
            <a:ext cx="829170" cy="438358"/>
            <a:chOff x="609600" y="528537"/>
            <a:chExt cx="1444734" cy="763789"/>
          </a:xfrm>
          <a:solidFill>
            <a:schemeClr val="bg1"/>
          </a:solidFill>
        </p:grpSpPr>
        <p:sp>
          <p:nvSpPr>
            <p:cNvPr id="64" name="Rectangle 63"/>
            <p:cNvSpPr>
              <a:spLocks noChangeArrowheads="1"/>
            </p:cNvSpPr>
            <p:nvPr/>
          </p:nvSpPr>
          <p:spPr bwMode="black">
            <a:xfrm>
              <a:off x="1016578" y="1035681"/>
              <a:ext cx="65914" cy="249730"/>
            </a:xfrm>
            <a:prstGeom prst="rect">
              <a:avLst/>
            </a:prstGeom>
            <a:grpFill/>
            <a:ln w="9525">
              <a:noFill/>
              <a:miter lim="800000"/>
              <a:headEnd/>
              <a:tailEnd/>
            </a:ln>
          </p:spPr>
          <p:txBody>
            <a:bodyPr/>
            <a:lstStyle/>
            <a:p>
              <a:endParaRPr lang="en-US">
                <a:latin typeface="+mj-lt"/>
              </a:endParaRPr>
            </a:p>
          </p:txBody>
        </p:sp>
        <p:sp>
          <p:nvSpPr>
            <p:cNvPr id="65" name="Freeform 64"/>
            <p:cNvSpPr>
              <a:spLocks/>
            </p:cNvSpPr>
            <p:nvPr/>
          </p:nvSpPr>
          <p:spPr bwMode="black">
            <a:xfrm>
              <a:off x="1400563" y="1028765"/>
              <a:ext cx="190843" cy="263561"/>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endParaRPr lang="en-US">
                <a:latin typeface="+mj-lt"/>
              </a:endParaRPr>
            </a:p>
          </p:txBody>
        </p:sp>
        <p:sp>
          <p:nvSpPr>
            <p:cNvPr id="66" name="Freeform 65"/>
            <p:cNvSpPr>
              <a:spLocks/>
            </p:cNvSpPr>
            <p:nvPr/>
          </p:nvSpPr>
          <p:spPr bwMode="black">
            <a:xfrm>
              <a:off x="740661" y="1028765"/>
              <a:ext cx="190843" cy="263561"/>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endParaRPr lang="en-US">
                <a:latin typeface="+mj-lt"/>
              </a:endParaRPr>
            </a:p>
          </p:txBody>
        </p:sp>
        <p:sp>
          <p:nvSpPr>
            <p:cNvPr id="67" name="Freeform 66"/>
            <p:cNvSpPr>
              <a:spLocks noEditPoints="1"/>
            </p:cNvSpPr>
            <p:nvPr/>
          </p:nvSpPr>
          <p:spPr bwMode="black">
            <a:xfrm>
              <a:off x="1660385" y="1028765"/>
              <a:ext cx="262122" cy="263561"/>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endParaRPr lang="en-US">
                <a:latin typeface="+mj-lt"/>
              </a:endParaRPr>
            </a:p>
          </p:txBody>
        </p:sp>
        <p:sp>
          <p:nvSpPr>
            <p:cNvPr id="68" name="Freeform 67"/>
            <p:cNvSpPr>
              <a:spLocks/>
            </p:cNvSpPr>
            <p:nvPr/>
          </p:nvSpPr>
          <p:spPr bwMode="black">
            <a:xfrm>
              <a:off x="1167566" y="1028765"/>
              <a:ext cx="170916" cy="263561"/>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endParaRPr lang="en-US">
                <a:latin typeface="+mj-lt"/>
              </a:endParaRPr>
            </a:p>
          </p:txBody>
        </p:sp>
        <p:sp>
          <p:nvSpPr>
            <p:cNvPr id="69" name="Freeform 68"/>
            <p:cNvSpPr>
              <a:spLocks/>
            </p:cNvSpPr>
            <p:nvPr/>
          </p:nvSpPr>
          <p:spPr bwMode="black">
            <a:xfrm>
              <a:off x="609600" y="732931"/>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endParaRPr lang="en-US">
                <a:latin typeface="+mj-lt"/>
              </a:endParaRPr>
            </a:p>
          </p:txBody>
        </p:sp>
        <p:sp>
          <p:nvSpPr>
            <p:cNvPr id="70" name="Freeform 69"/>
            <p:cNvSpPr>
              <a:spLocks/>
            </p:cNvSpPr>
            <p:nvPr/>
          </p:nvSpPr>
          <p:spPr bwMode="black">
            <a:xfrm>
              <a:off x="783581" y="646870"/>
              <a:ext cx="62081" cy="214384"/>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endParaRPr lang="en-US">
                <a:latin typeface="+mj-lt"/>
              </a:endParaRPr>
            </a:p>
          </p:txBody>
        </p:sp>
        <p:sp>
          <p:nvSpPr>
            <p:cNvPr id="71" name="Freeform 70"/>
            <p:cNvSpPr>
              <a:spLocks/>
            </p:cNvSpPr>
            <p:nvPr/>
          </p:nvSpPr>
          <p:spPr bwMode="black">
            <a:xfrm>
              <a:off x="954497" y="528537"/>
              <a:ext cx="62081" cy="394958"/>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endParaRPr lang="en-US">
                <a:latin typeface="+mj-lt"/>
              </a:endParaRPr>
            </a:p>
          </p:txBody>
        </p:sp>
        <p:sp>
          <p:nvSpPr>
            <p:cNvPr id="72" name="Freeform 71"/>
            <p:cNvSpPr>
              <a:spLocks/>
            </p:cNvSpPr>
            <p:nvPr/>
          </p:nvSpPr>
          <p:spPr bwMode="black">
            <a:xfrm>
              <a:off x="1128478" y="646870"/>
              <a:ext cx="62081" cy="214384"/>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endParaRPr lang="en-US">
                <a:latin typeface="+mj-lt"/>
              </a:endParaRPr>
            </a:p>
          </p:txBody>
        </p:sp>
        <p:sp>
          <p:nvSpPr>
            <p:cNvPr id="73" name="Freeform 72"/>
            <p:cNvSpPr>
              <a:spLocks/>
            </p:cNvSpPr>
            <p:nvPr/>
          </p:nvSpPr>
          <p:spPr bwMode="black">
            <a:xfrm>
              <a:off x="1298627" y="732931"/>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endParaRPr lang="en-US">
                <a:latin typeface="+mj-lt"/>
              </a:endParaRPr>
            </a:p>
          </p:txBody>
        </p:sp>
        <p:sp>
          <p:nvSpPr>
            <p:cNvPr id="74" name="Freeform 73"/>
            <p:cNvSpPr>
              <a:spLocks/>
            </p:cNvSpPr>
            <p:nvPr/>
          </p:nvSpPr>
          <p:spPr bwMode="black">
            <a:xfrm>
              <a:off x="1472608" y="646870"/>
              <a:ext cx="62848" cy="214384"/>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endParaRPr lang="en-US">
                <a:latin typeface="+mj-lt"/>
              </a:endParaRPr>
            </a:p>
          </p:txBody>
        </p:sp>
        <p:sp>
          <p:nvSpPr>
            <p:cNvPr id="75" name="Freeform 74"/>
            <p:cNvSpPr>
              <a:spLocks/>
            </p:cNvSpPr>
            <p:nvPr/>
          </p:nvSpPr>
          <p:spPr bwMode="black">
            <a:xfrm>
              <a:off x="1646590" y="528537"/>
              <a:ext cx="62848" cy="394958"/>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endParaRPr lang="en-US">
                <a:latin typeface="+mj-lt"/>
              </a:endParaRPr>
            </a:p>
          </p:txBody>
        </p:sp>
        <p:sp>
          <p:nvSpPr>
            <p:cNvPr id="76" name="Freeform 75"/>
            <p:cNvSpPr>
              <a:spLocks/>
            </p:cNvSpPr>
            <p:nvPr/>
          </p:nvSpPr>
          <p:spPr bwMode="black">
            <a:xfrm>
              <a:off x="1817505" y="646870"/>
              <a:ext cx="62848" cy="214384"/>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endParaRPr lang="en-US">
                <a:latin typeface="+mj-lt"/>
              </a:endParaRPr>
            </a:p>
          </p:txBody>
        </p:sp>
        <p:sp>
          <p:nvSpPr>
            <p:cNvPr id="77" name="Freeform 76"/>
            <p:cNvSpPr>
              <a:spLocks/>
            </p:cNvSpPr>
            <p:nvPr/>
          </p:nvSpPr>
          <p:spPr bwMode="black">
            <a:xfrm>
              <a:off x="1991486" y="732931"/>
              <a:ext cx="62848"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endParaRPr lang="en-US">
                <a:latin typeface="+mj-lt"/>
              </a:endParaRPr>
            </a:p>
          </p:txBody>
        </p:sp>
      </p:grpSp>
      <p:sp>
        <p:nvSpPr>
          <p:cNvPr id="36" name="Rectangle 4"/>
          <p:cNvSpPr>
            <a:spLocks noChangeArrowheads="1"/>
          </p:cNvSpPr>
          <p:nvPr/>
        </p:nvSpPr>
        <p:spPr bwMode="ltGray">
          <a:xfrm>
            <a:off x="251373" y="6586246"/>
            <a:ext cx="3420515"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dirty="0" smtClean="0">
                <a:solidFill>
                  <a:srgbClr val="FFFFFF"/>
                </a:solidFill>
                <a:latin typeface="+mj-lt"/>
              </a:rPr>
              <a:t>© 2013 Cisco Networking Academy. All rights reserved.</a:t>
            </a:r>
            <a:endParaRPr lang="en-US" sz="600" dirty="0">
              <a:solidFill>
                <a:srgbClr val="FFFFFF"/>
              </a:solidFill>
              <a:latin typeface="+mj-lt"/>
            </a:endParaRPr>
          </a:p>
        </p:txBody>
      </p:sp>
      <p:sp>
        <p:nvSpPr>
          <p:cNvPr id="29" name="Rectangle 7"/>
          <p:cNvSpPr>
            <a:spLocks noChangeArrowheads="1"/>
          </p:cNvSpPr>
          <p:nvPr/>
        </p:nvSpPr>
        <p:spPr bwMode="ltGray">
          <a:xfrm>
            <a:off x="8639981" y="6580408"/>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chemeClr val="bg1"/>
                </a:solidFill>
                <a:latin typeface="+mj-lt"/>
              </a:rPr>
              <a:pPr algn="r" defTabSz="814388">
                <a:lnSpc>
                  <a:spcPct val="100000"/>
                </a:lnSpc>
              </a:pPr>
              <a:t>‹#›</a:t>
            </a:fld>
            <a:endParaRPr lang="en-US" sz="600" dirty="0">
              <a:solidFill>
                <a:schemeClr val="bg1"/>
              </a:solidFill>
              <a:latin typeface="+mj-lt"/>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itle">
  <p:cSld name="標題投影片">
    <p:spTree>
      <p:nvGrpSpPr>
        <p:cNvPr id="1" name=""/>
        <p:cNvGrpSpPr/>
        <p:nvPr/>
      </p:nvGrpSpPr>
      <p:grpSpPr>
        <a:xfrm>
          <a:off x="0" y="0"/>
          <a:ext cx="0" cy="0"/>
          <a:chOff x="0" y="0"/>
          <a:chExt cx="0" cy="0"/>
        </a:xfrm>
      </p:grpSpPr>
      <p:sp>
        <p:nvSpPr>
          <p:cNvPr id="1296391" name="Rectangle 7"/>
          <p:cNvSpPr>
            <a:spLocks noGrp="1" noChangeArrowheads="1"/>
          </p:cNvSpPr>
          <p:nvPr>
            <p:ph type="ctrTitle"/>
          </p:nvPr>
        </p:nvSpPr>
        <p:spPr bwMode="white">
          <a:xfrm>
            <a:off x="311150" y="2671763"/>
            <a:ext cx="3768725" cy="830262"/>
          </a:xfrm>
          <a:ln/>
        </p:spPr>
        <p:txBody>
          <a:bodyPr/>
          <a:lstStyle>
            <a:lvl1pPr>
              <a:defRPr sz="3000" b="0">
                <a:solidFill>
                  <a:srgbClr val="FFFFFF"/>
                </a:solidFill>
              </a:defRPr>
            </a:lvl1pPr>
          </a:lstStyle>
          <a:p>
            <a:r>
              <a:rPr lang="en-US" altLang="zh-TW"/>
              <a:t>Click To Edit Master Title Style</a:t>
            </a:r>
          </a:p>
        </p:txBody>
      </p:sp>
      <p:sp>
        <p:nvSpPr>
          <p:cNvPr id="1296392" name="Rectangle 8"/>
          <p:cNvSpPr>
            <a:spLocks noGrp="1" noChangeArrowheads="1"/>
          </p:cNvSpPr>
          <p:nvPr>
            <p:ph type="subTitle" idx="1"/>
          </p:nvPr>
        </p:nvSpPr>
        <p:spPr>
          <a:xfrm>
            <a:off x="311150" y="4672013"/>
            <a:ext cx="4103688" cy="658812"/>
          </a:xfrm>
          <a:ln/>
        </p:spPr>
        <p:txBody>
          <a:bodyPr/>
          <a:lstStyle>
            <a:lvl1pPr marL="0" indent="0">
              <a:lnSpc>
                <a:spcPct val="90000"/>
              </a:lnSpc>
              <a:buFont typeface="Wingdings" pitchFamily="2" charset="2"/>
              <a:buNone/>
              <a:defRPr sz="2000" b="1">
                <a:solidFill>
                  <a:schemeClr val="bg2"/>
                </a:solidFill>
              </a:defRPr>
            </a:lvl1pPr>
          </a:lstStyle>
          <a:p>
            <a:r>
              <a:rPr lang="en-US" altLang="zh-TW"/>
              <a:t>Click to Edit Master Subtitle Style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ulle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9702" y="432215"/>
            <a:ext cx="8588861" cy="838200"/>
          </a:xfrm>
        </p:spPr>
        <p:txBody>
          <a:bodyPr/>
          <a:lstStyle>
            <a:lvl1pPr>
              <a:defRPr/>
            </a:lvl1pPr>
          </a:lstStyle>
          <a:p>
            <a:r>
              <a:rPr lang="en-US" dirty="0" smtClean="0"/>
              <a:t>Slide Title Goes Here</a:t>
            </a:r>
            <a:endParaRPr lang="en-US" dirty="0"/>
          </a:p>
        </p:txBody>
      </p:sp>
      <p:sp>
        <p:nvSpPr>
          <p:cNvPr id="4" name="Text Placeholder 3"/>
          <p:cNvSpPr>
            <a:spLocks noGrp="1"/>
          </p:cNvSpPr>
          <p:nvPr>
            <p:ph type="body" sz="quarter" idx="10" hasCustomPrompt="1"/>
          </p:nvPr>
        </p:nvSpPr>
        <p:spPr>
          <a:xfrm>
            <a:off x="228600" y="1344168"/>
            <a:ext cx="8577072" cy="4965192"/>
          </a:xfrm>
        </p:spPr>
        <p:txBody>
          <a:bodyPr vert="horz" lIns="91440" tIns="45720" rIns="91440" bIns="45720" rtlCol="0">
            <a:noAutofit/>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dirty="0" smtClean="0"/>
              <a:t>Body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68913557"/>
      </p:ext>
    </p:extLst>
  </p:cSld>
  <p:clrMapOvr>
    <a:masterClrMapping/>
  </p:clrMapOvr>
  <p:transition>
    <p:wipe dir="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que">
    <p:spTree>
      <p:nvGrpSpPr>
        <p:cNvPr id="1" name=""/>
        <p:cNvGrpSpPr/>
        <p:nvPr/>
      </p:nvGrpSpPr>
      <p:grpSpPr>
        <a:xfrm>
          <a:off x="0" y="0"/>
          <a:ext cx="0" cy="0"/>
          <a:chOff x="0" y="0"/>
          <a:chExt cx="0" cy="0"/>
        </a:xfrm>
      </p:grpSpPr>
      <p:pic>
        <p:nvPicPr>
          <p:cNvPr id="35" name="Picture 2" descr="C:\Documents and Settings\contractor\Desktop\Blue_Green_Gradient.png"/>
          <p:cNvPicPr>
            <a:picLocks noChangeAspect="1" noChangeArrowheads="1"/>
          </p:cNvPicPr>
          <p:nvPr/>
        </p:nvPicPr>
        <p:blipFill>
          <a:blip r:embed="rId2" cstate="print"/>
          <a:srcRect/>
          <a:stretch>
            <a:fillRect/>
          </a:stretch>
        </p:blipFill>
        <p:spPr bwMode="auto">
          <a:xfrm>
            <a:off x="-12700" y="0"/>
            <a:ext cx="9156700" cy="6858000"/>
          </a:xfrm>
          <a:prstGeom prst="rect">
            <a:avLst/>
          </a:prstGeom>
          <a:noFill/>
        </p:spPr>
      </p:pic>
      <p:sp>
        <p:nvSpPr>
          <p:cNvPr id="37" name="Rounded Rectangle 36"/>
          <p:cNvSpPr/>
          <p:nvPr/>
        </p:nvSpPr>
        <p:spPr>
          <a:xfrm>
            <a:off x="1823499" y="3308943"/>
            <a:ext cx="1729740" cy="14014174"/>
          </a:xfrm>
          <a:prstGeom prst="roundRect">
            <a:avLst>
              <a:gd name="adj" fmla="val 50000"/>
            </a:avLst>
          </a:prstGeom>
          <a:gradFill flip="none" rotWithShape="1">
            <a:gsLst>
              <a:gs pos="0">
                <a:schemeClr val="accent1">
                  <a:shade val="30000"/>
                  <a:satMod val="115000"/>
                  <a:alpha val="18000"/>
                </a:schemeClr>
              </a:gs>
              <a:gs pos="100000">
                <a:schemeClr val="accent1">
                  <a:shade val="100000"/>
                  <a:satMod val="115000"/>
                  <a:alpha val="2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8" name="Rounded Rectangle 37"/>
          <p:cNvSpPr/>
          <p:nvPr/>
        </p:nvSpPr>
        <p:spPr>
          <a:xfrm>
            <a:off x="0" y="1236689"/>
            <a:ext cx="1729740" cy="8148430"/>
          </a:xfrm>
          <a:prstGeom prst="roundRect">
            <a:avLst>
              <a:gd name="adj" fmla="val 50000"/>
            </a:avLst>
          </a:prstGeom>
          <a:gradFill flip="none" rotWithShape="1">
            <a:gsLst>
              <a:gs pos="0">
                <a:schemeClr val="accent1">
                  <a:shade val="30000"/>
                  <a:satMod val="115000"/>
                  <a:alpha val="18000"/>
                </a:schemeClr>
              </a:gs>
              <a:gs pos="100000">
                <a:schemeClr val="accent1">
                  <a:shade val="100000"/>
                  <a:satMod val="115000"/>
                  <a:alpha val="2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9" name="Rounded Rectangle 38"/>
          <p:cNvSpPr/>
          <p:nvPr/>
        </p:nvSpPr>
        <p:spPr>
          <a:xfrm rot="10800000">
            <a:off x="1013791" y="4248605"/>
            <a:ext cx="1729740" cy="8148430"/>
          </a:xfrm>
          <a:prstGeom prst="roundRect">
            <a:avLst>
              <a:gd name="adj" fmla="val 50000"/>
            </a:avLst>
          </a:prstGeom>
          <a:gradFill flip="none" rotWithShape="1">
            <a:gsLst>
              <a:gs pos="0">
                <a:srgbClr val="057550">
                  <a:alpha val="46000"/>
                </a:srgbClr>
              </a:gs>
              <a:gs pos="100000">
                <a:schemeClr val="accent1">
                  <a:shade val="100000"/>
                  <a:satMod val="115000"/>
                  <a:alpha val="2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j-lt"/>
              <a:ea typeface="+mn-ea"/>
              <a:cs typeface="+mn-cs"/>
            </a:endParaRPr>
          </a:p>
        </p:txBody>
      </p:sp>
      <p:sp>
        <p:nvSpPr>
          <p:cNvPr id="40" name="Rounded Rectangle 39"/>
          <p:cNvSpPr/>
          <p:nvPr/>
        </p:nvSpPr>
        <p:spPr>
          <a:xfrm>
            <a:off x="6585483" y="-2056029"/>
            <a:ext cx="1729740" cy="8148430"/>
          </a:xfrm>
          <a:prstGeom prst="roundRect">
            <a:avLst>
              <a:gd name="adj" fmla="val 50000"/>
            </a:avLst>
          </a:prstGeom>
          <a:gradFill flip="none" rotWithShape="1">
            <a:gsLst>
              <a:gs pos="0">
                <a:schemeClr val="accent4">
                  <a:lumMod val="75000"/>
                  <a:alpha val="28000"/>
                </a:schemeClr>
              </a:gs>
              <a:gs pos="100000">
                <a:schemeClr val="accent4">
                  <a:lumMod val="75000"/>
                  <a:alpha val="29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1" name="Rounded Rectangle 40"/>
          <p:cNvSpPr/>
          <p:nvPr/>
        </p:nvSpPr>
        <p:spPr>
          <a:xfrm>
            <a:off x="8105451" y="2783785"/>
            <a:ext cx="1729740" cy="8148430"/>
          </a:xfrm>
          <a:prstGeom prst="roundRect">
            <a:avLst>
              <a:gd name="adj" fmla="val 50000"/>
            </a:avLst>
          </a:prstGeom>
          <a:gradFill flip="none" rotWithShape="1">
            <a:gsLst>
              <a:gs pos="0">
                <a:schemeClr val="accent4">
                  <a:lumMod val="75000"/>
                  <a:alpha val="28000"/>
                </a:schemeClr>
              </a:gs>
              <a:gs pos="100000">
                <a:schemeClr val="accent4">
                  <a:lumMod val="75000"/>
                  <a:alpha val="29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2" name="Rounded Rectangle 41"/>
          <p:cNvSpPr/>
          <p:nvPr/>
        </p:nvSpPr>
        <p:spPr>
          <a:xfrm rot="10800000">
            <a:off x="3036073" y="174390"/>
            <a:ext cx="1729740" cy="8148430"/>
          </a:xfrm>
          <a:prstGeom prst="roundRect">
            <a:avLst>
              <a:gd name="adj" fmla="val 50000"/>
            </a:avLst>
          </a:prstGeom>
          <a:gradFill flip="none" rotWithShape="1">
            <a:gsLst>
              <a:gs pos="0">
                <a:srgbClr val="057550">
                  <a:alpha val="46000"/>
                </a:srgbClr>
              </a:gs>
              <a:gs pos="100000">
                <a:schemeClr val="accent1">
                  <a:shade val="100000"/>
                  <a:satMod val="115000"/>
                  <a:alpha val="2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 name="Title 1"/>
          <p:cNvSpPr>
            <a:spLocks noGrp="1"/>
          </p:cNvSpPr>
          <p:nvPr>
            <p:ph type="ctrTitle" hasCustomPrompt="1"/>
          </p:nvPr>
        </p:nvSpPr>
        <p:spPr>
          <a:xfrm>
            <a:off x="221393" y="1236689"/>
            <a:ext cx="4350607" cy="5011711"/>
          </a:xfrm>
        </p:spPr>
        <p:txBody>
          <a:bodyPr anchor="ctr" anchorCtr="0"/>
          <a:lstStyle>
            <a:lvl1pPr>
              <a:lnSpc>
                <a:spcPct val="90000"/>
              </a:lnSpc>
              <a:defRPr sz="4800" b="0" spc="-200" baseline="0">
                <a:solidFill>
                  <a:schemeClr val="bg1"/>
                </a:solidFill>
                <a:latin typeface="+mj-lt"/>
              </a:defRPr>
            </a:lvl1pPr>
          </a:lstStyle>
          <a:p>
            <a:r>
              <a:rPr lang="en-US" dirty="0" err="1" smtClean="0"/>
              <a:t>SectionTitle</a:t>
            </a:r>
            <a:r>
              <a:rPr lang="en-US" dirty="0" smtClean="0"/>
              <a:t> Goes Here</a:t>
            </a:r>
            <a:endParaRPr lang="en-US" dirty="0"/>
          </a:p>
        </p:txBody>
      </p:sp>
      <p:grpSp>
        <p:nvGrpSpPr>
          <p:cNvPr id="3" name="Group 38"/>
          <p:cNvGrpSpPr/>
          <p:nvPr/>
        </p:nvGrpSpPr>
        <p:grpSpPr>
          <a:xfrm>
            <a:off x="341314" y="311151"/>
            <a:ext cx="829170" cy="438358"/>
            <a:chOff x="609600" y="528537"/>
            <a:chExt cx="1444734" cy="763789"/>
          </a:xfrm>
          <a:solidFill>
            <a:schemeClr val="bg1"/>
          </a:solidFill>
        </p:grpSpPr>
        <p:sp>
          <p:nvSpPr>
            <p:cNvPr id="64" name="Rectangle 63"/>
            <p:cNvSpPr>
              <a:spLocks noChangeArrowheads="1"/>
            </p:cNvSpPr>
            <p:nvPr/>
          </p:nvSpPr>
          <p:spPr bwMode="black">
            <a:xfrm>
              <a:off x="1016578" y="1035681"/>
              <a:ext cx="65914" cy="249730"/>
            </a:xfrm>
            <a:prstGeom prst="rect">
              <a:avLst/>
            </a:prstGeom>
            <a:grpFill/>
            <a:ln w="9525">
              <a:noFill/>
              <a:miter lim="800000"/>
              <a:headEnd/>
              <a:tailEnd/>
            </a:ln>
          </p:spPr>
          <p:txBody>
            <a:bodyPr/>
            <a:lstStyle/>
            <a:p>
              <a:endParaRPr lang="en-US">
                <a:latin typeface="+mj-lt"/>
              </a:endParaRPr>
            </a:p>
          </p:txBody>
        </p:sp>
        <p:sp>
          <p:nvSpPr>
            <p:cNvPr id="65" name="Freeform 64"/>
            <p:cNvSpPr>
              <a:spLocks/>
            </p:cNvSpPr>
            <p:nvPr/>
          </p:nvSpPr>
          <p:spPr bwMode="black">
            <a:xfrm>
              <a:off x="1400563" y="1028765"/>
              <a:ext cx="190843" cy="263561"/>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endParaRPr lang="en-US">
                <a:latin typeface="+mj-lt"/>
              </a:endParaRPr>
            </a:p>
          </p:txBody>
        </p:sp>
        <p:sp>
          <p:nvSpPr>
            <p:cNvPr id="66" name="Freeform 65"/>
            <p:cNvSpPr>
              <a:spLocks/>
            </p:cNvSpPr>
            <p:nvPr/>
          </p:nvSpPr>
          <p:spPr bwMode="black">
            <a:xfrm>
              <a:off x="740661" y="1028765"/>
              <a:ext cx="190843" cy="263561"/>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endParaRPr lang="en-US">
                <a:latin typeface="+mj-lt"/>
              </a:endParaRPr>
            </a:p>
          </p:txBody>
        </p:sp>
        <p:sp>
          <p:nvSpPr>
            <p:cNvPr id="67" name="Freeform 66"/>
            <p:cNvSpPr>
              <a:spLocks noEditPoints="1"/>
            </p:cNvSpPr>
            <p:nvPr/>
          </p:nvSpPr>
          <p:spPr bwMode="black">
            <a:xfrm>
              <a:off x="1660385" y="1028765"/>
              <a:ext cx="262122" cy="263561"/>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endParaRPr lang="en-US">
                <a:latin typeface="+mj-lt"/>
              </a:endParaRPr>
            </a:p>
          </p:txBody>
        </p:sp>
        <p:sp>
          <p:nvSpPr>
            <p:cNvPr id="68" name="Freeform 67"/>
            <p:cNvSpPr>
              <a:spLocks/>
            </p:cNvSpPr>
            <p:nvPr/>
          </p:nvSpPr>
          <p:spPr bwMode="black">
            <a:xfrm>
              <a:off x="1167566" y="1028765"/>
              <a:ext cx="170916" cy="263561"/>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endParaRPr lang="en-US">
                <a:latin typeface="+mj-lt"/>
              </a:endParaRPr>
            </a:p>
          </p:txBody>
        </p:sp>
        <p:sp>
          <p:nvSpPr>
            <p:cNvPr id="69" name="Freeform 68"/>
            <p:cNvSpPr>
              <a:spLocks/>
            </p:cNvSpPr>
            <p:nvPr/>
          </p:nvSpPr>
          <p:spPr bwMode="black">
            <a:xfrm>
              <a:off x="609600" y="732931"/>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endParaRPr lang="en-US">
                <a:latin typeface="+mj-lt"/>
              </a:endParaRPr>
            </a:p>
          </p:txBody>
        </p:sp>
        <p:sp>
          <p:nvSpPr>
            <p:cNvPr id="70" name="Freeform 69"/>
            <p:cNvSpPr>
              <a:spLocks/>
            </p:cNvSpPr>
            <p:nvPr/>
          </p:nvSpPr>
          <p:spPr bwMode="black">
            <a:xfrm>
              <a:off x="783581" y="646870"/>
              <a:ext cx="62081" cy="214384"/>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endParaRPr lang="en-US">
                <a:latin typeface="+mj-lt"/>
              </a:endParaRPr>
            </a:p>
          </p:txBody>
        </p:sp>
        <p:sp>
          <p:nvSpPr>
            <p:cNvPr id="71" name="Freeform 70"/>
            <p:cNvSpPr>
              <a:spLocks/>
            </p:cNvSpPr>
            <p:nvPr/>
          </p:nvSpPr>
          <p:spPr bwMode="black">
            <a:xfrm>
              <a:off x="954497" y="528537"/>
              <a:ext cx="62081" cy="394958"/>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endParaRPr lang="en-US">
                <a:latin typeface="+mj-lt"/>
              </a:endParaRPr>
            </a:p>
          </p:txBody>
        </p:sp>
        <p:sp>
          <p:nvSpPr>
            <p:cNvPr id="72" name="Freeform 71"/>
            <p:cNvSpPr>
              <a:spLocks/>
            </p:cNvSpPr>
            <p:nvPr/>
          </p:nvSpPr>
          <p:spPr bwMode="black">
            <a:xfrm>
              <a:off x="1128478" y="646870"/>
              <a:ext cx="62081" cy="214384"/>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endParaRPr lang="en-US">
                <a:latin typeface="+mj-lt"/>
              </a:endParaRPr>
            </a:p>
          </p:txBody>
        </p:sp>
        <p:sp>
          <p:nvSpPr>
            <p:cNvPr id="73" name="Freeform 72"/>
            <p:cNvSpPr>
              <a:spLocks/>
            </p:cNvSpPr>
            <p:nvPr/>
          </p:nvSpPr>
          <p:spPr bwMode="black">
            <a:xfrm>
              <a:off x="1298627" y="732931"/>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endParaRPr lang="en-US">
                <a:latin typeface="+mj-lt"/>
              </a:endParaRPr>
            </a:p>
          </p:txBody>
        </p:sp>
        <p:sp>
          <p:nvSpPr>
            <p:cNvPr id="74" name="Freeform 73"/>
            <p:cNvSpPr>
              <a:spLocks/>
            </p:cNvSpPr>
            <p:nvPr/>
          </p:nvSpPr>
          <p:spPr bwMode="black">
            <a:xfrm>
              <a:off x="1472608" y="646870"/>
              <a:ext cx="62848" cy="214384"/>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endParaRPr lang="en-US">
                <a:latin typeface="+mj-lt"/>
              </a:endParaRPr>
            </a:p>
          </p:txBody>
        </p:sp>
        <p:sp>
          <p:nvSpPr>
            <p:cNvPr id="75" name="Freeform 74"/>
            <p:cNvSpPr>
              <a:spLocks/>
            </p:cNvSpPr>
            <p:nvPr/>
          </p:nvSpPr>
          <p:spPr bwMode="black">
            <a:xfrm>
              <a:off x="1646590" y="528537"/>
              <a:ext cx="62848" cy="394958"/>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endParaRPr lang="en-US">
                <a:latin typeface="+mj-lt"/>
              </a:endParaRPr>
            </a:p>
          </p:txBody>
        </p:sp>
        <p:sp>
          <p:nvSpPr>
            <p:cNvPr id="76" name="Freeform 75"/>
            <p:cNvSpPr>
              <a:spLocks/>
            </p:cNvSpPr>
            <p:nvPr/>
          </p:nvSpPr>
          <p:spPr bwMode="black">
            <a:xfrm>
              <a:off x="1817505" y="646870"/>
              <a:ext cx="62848" cy="214384"/>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endParaRPr lang="en-US">
                <a:latin typeface="+mj-lt"/>
              </a:endParaRPr>
            </a:p>
          </p:txBody>
        </p:sp>
        <p:sp>
          <p:nvSpPr>
            <p:cNvPr id="77" name="Freeform 76"/>
            <p:cNvSpPr>
              <a:spLocks/>
            </p:cNvSpPr>
            <p:nvPr/>
          </p:nvSpPr>
          <p:spPr bwMode="black">
            <a:xfrm>
              <a:off x="1991486" y="732931"/>
              <a:ext cx="62848"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endParaRPr lang="en-US">
                <a:latin typeface="+mj-lt"/>
              </a:endParaRPr>
            </a:p>
          </p:txBody>
        </p:sp>
      </p:grpSp>
      <p:sp>
        <p:nvSpPr>
          <p:cNvPr id="36" name="Rectangle 4"/>
          <p:cNvSpPr>
            <a:spLocks noChangeArrowheads="1"/>
          </p:cNvSpPr>
          <p:nvPr/>
        </p:nvSpPr>
        <p:spPr bwMode="ltGray">
          <a:xfrm>
            <a:off x="251373" y="6586246"/>
            <a:ext cx="3420515"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dirty="0" smtClean="0">
                <a:solidFill>
                  <a:srgbClr val="FFFFFF"/>
                </a:solidFill>
                <a:latin typeface="+mj-lt"/>
              </a:rPr>
              <a:t>© 2012 Cisco Networking Academy. All rights reserved.</a:t>
            </a:r>
            <a:endParaRPr lang="en-US" sz="600" dirty="0">
              <a:solidFill>
                <a:srgbClr val="FFFFFF"/>
              </a:solidFill>
              <a:latin typeface="+mj-lt"/>
            </a:endParaRPr>
          </a:p>
        </p:txBody>
      </p:sp>
      <p:sp>
        <p:nvSpPr>
          <p:cNvPr id="29" name="Rectangle 7"/>
          <p:cNvSpPr>
            <a:spLocks noChangeArrowheads="1"/>
          </p:cNvSpPr>
          <p:nvPr/>
        </p:nvSpPr>
        <p:spPr bwMode="ltGray">
          <a:xfrm>
            <a:off x="8639981" y="6580408"/>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chemeClr val="bg1"/>
                </a:solidFill>
                <a:latin typeface="+mj-lt"/>
              </a:rPr>
              <a:pPr algn="r" defTabSz="814388">
                <a:lnSpc>
                  <a:spcPct val="100000"/>
                </a:lnSpc>
              </a:pPr>
              <a:t>‹#›</a:t>
            </a:fld>
            <a:endParaRPr lang="en-US" sz="600" dirty="0">
              <a:solidFill>
                <a:schemeClr val="bg1"/>
              </a:solidFill>
              <a:latin typeface="+mj-lt"/>
            </a:endParaRPr>
          </a:p>
        </p:txBody>
      </p:sp>
    </p:spTree>
    <p:extLst>
      <p:ext uri="{BB962C8B-B14F-4D97-AF65-F5344CB8AC3E}">
        <p14:creationId xmlns:p14="http://schemas.microsoft.com/office/powerpoint/2010/main" val="34102690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39713" y="914400"/>
            <a:ext cx="8578850" cy="5394960"/>
          </a:xfrm>
        </p:spPr>
        <p:txBody>
          <a:bodyPr/>
          <a:lstStyle>
            <a:lvl1pPr>
              <a:lnSpc>
                <a:spcPct val="95000"/>
              </a:lnSpc>
              <a:spcBef>
                <a:spcPts val="1480"/>
              </a:spcBef>
              <a:defRPr sz="2200">
                <a:solidFill>
                  <a:srgbClr val="000000"/>
                </a:solidFill>
                <a:latin typeface="+mj-lt"/>
              </a:defRPr>
            </a:lvl1pPr>
            <a:lvl2pPr>
              <a:lnSpc>
                <a:spcPct val="95000"/>
              </a:lnSpc>
              <a:spcBef>
                <a:spcPts val="600"/>
              </a:spcBef>
              <a:defRPr>
                <a:solidFill>
                  <a:srgbClr val="000000"/>
                </a:solidFill>
                <a:latin typeface="+mj-lt"/>
              </a:defRPr>
            </a:lvl2pPr>
            <a:lvl3pPr>
              <a:defRPr>
                <a:solidFill>
                  <a:srgbClr val="000000"/>
                </a:solidFill>
                <a:latin typeface="+mj-lt"/>
              </a:defRPr>
            </a:lvl3pPr>
            <a:lvl4pPr>
              <a:defRPr>
                <a:solidFill>
                  <a:srgbClr val="000000"/>
                </a:solidFill>
                <a:latin typeface="+mj-lt"/>
              </a:defRPr>
            </a:lvl4pPr>
            <a:lvl5pPr>
              <a:defRPr>
                <a:solidFill>
                  <a:srgbClr val="000000"/>
                </a:solidFill>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p:txBody>
          <a:bodyPr/>
          <a:lstStyle/>
          <a:p>
            <a:r>
              <a:rPr lang="en-US" smtClean="0"/>
              <a:t>Click to edit Master title style</a:t>
            </a:r>
            <a:endParaRPr lang="en-US"/>
          </a:p>
        </p:txBody>
      </p:sp>
      <p:pic>
        <p:nvPicPr>
          <p:cNvPr id="7" name="Picture 10" descr="ylw_diploma"/>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72450" y="5915025"/>
            <a:ext cx="971550"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11"/>
          <p:cNvSpPr>
            <a:spLocks noChangeArrowheads="1"/>
          </p:cNvSpPr>
          <p:nvPr userDrawn="1"/>
        </p:nvSpPr>
        <p:spPr bwMode="auto">
          <a:xfrm>
            <a:off x="8297863" y="6165850"/>
            <a:ext cx="719137" cy="461963"/>
          </a:xfrm>
          <a:prstGeom prst="rect">
            <a:avLst/>
          </a:prstGeom>
          <a:noFill/>
          <a:ln w="9525">
            <a:noFill/>
            <a:miter lim="800000"/>
            <a:headEnd/>
            <a:tailEnd/>
          </a:ln>
          <a:effectLst/>
        </p:spPr>
        <p:txBody>
          <a:bodyPr>
            <a:spAutoFit/>
          </a:bodyPr>
          <a:lstStyle>
            <a:lvl1pPr>
              <a:defRPr sz="2400">
                <a:solidFill>
                  <a:schemeClr val="tx1"/>
                </a:solidFill>
                <a:latin typeface="Arial" panose="020B0604020202020204" pitchFamily="34" charset="0"/>
                <a:ea typeface="標楷體" panose="03000509000000000000" pitchFamily="65" charset="-120"/>
              </a:defRPr>
            </a:lvl1pPr>
            <a:lvl2pPr marL="742950" indent="-285750">
              <a:defRPr sz="2400">
                <a:solidFill>
                  <a:schemeClr val="tx1"/>
                </a:solidFill>
                <a:latin typeface="Arial" panose="020B0604020202020204" pitchFamily="34" charset="0"/>
                <a:ea typeface="標楷體" panose="03000509000000000000" pitchFamily="65" charset="-120"/>
              </a:defRPr>
            </a:lvl2pPr>
            <a:lvl3pPr marL="1143000" indent="-228600">
              <a:defRPr sz="2400">
                <a:solidFill>
                  <a:schemeClr val="tx1"/>
                </a:solidFill>
                <a:latin typeface="Arial" panose="020B0604020202020204" pitchFamily="34" charset="0"/>
                <a:ea typeface="標楷體" panose="03000509000000000000" pitchFamily="65" charset="-120"/>
              </a:defRPr>
            </a:lvl3pPr>
            <a:lvl4pPr marL="1600200" indent="-228600">
              <a:defRPr sz="2400">
                <a:solidFill>
                  <a:schemeClr val="tx1"/>
                </a:solidFill>
                <a:latin typeface="Arial" panose="020B0604020202020204" pitchFamily="34" charset="0"/>
                <a:ea typeface="標楷體" panose="03000509000000000000" pitchFamily="65" charset="-120"/>
              </a:defRPr>
            </a:lvl4pPr>
            <a:lvl5pPr marL="2057400" indent="-228600">
              <a:defRPr sz="2400">
                <a:solidFill>
                  <a:schemeClr val="tx1"/>
                </a:solidFill>
                <a:latin typeface="Arial" panose="020B0604020202020204" pitchFamily="34" charset="0"/>
                <a:ea typeface="標楷體" panose="03000509000000000000" pitchFamily="65" charset="-120"/>
              </a:defRPr>
            </a:lvl5pPr>
            <a:lvl6pPr marL="25146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6pPr>
            <a:lvl7pPr marL="29718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7pPr>
            <a:lvl8pPr marL="34290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8pPr>
            <a:lvl9pPr marL="38862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9pPr>
          </a:lstStyle>
          <a:p>
            <a:pPr eaLnBrk="1" hangingPunct="1">
              <a:lnSpc>
                <a:spcPct val="100000"/>
              </a:lnSpc>
            </a:pPr>
            <a:fld id="{94D2F205-1585-4FA5-BBBE-AA1C45F07998}" type="slidenum">
              <a:rPr lang="zh-TW" altLang="en-US">
                <a:solidFill>
                  <a:srgbClr val="009900"/>
                </a:solidFill>
                <a:latin typeface="Impact" panose="020B0806030902050204" pitchFamily="34" charset="0"/>
                <a:ea typeface="新細明體" panose="02020500000000000000" pitchFamily="18" charset="-120"/>
                <a:cs typeface="Arial" panose="020B0604020202020204" pitchFamily="34" charset="0"/>
              </a:rPr>
              <a:pPr eaLnBrk="1" hangingPunct="1">
                <a:lnSpc>
                  <a:spcPct val="100000"/>
                </a:lnSpc>
              </a:pPr>
              <a:t>‹#›</a:t>
            </a:fld>
            <a:endParaRPr lang="en-US" altLang="zh-TW" dirty="0">
              <a:solidFill>
                <a:srgbClr val="009900"/>
              </a:solidFill>
              <a:latin typeface="Impact" panose="020B0806030902050204" pitchFamily="34" charset="0"/>
              <a:ea typeface="新細明體" panose="02020500000000000000" pitchFamily="18" charset="-12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Bullet - Doubl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39713" y="914400"/>
            <a:ext cx="8578850" cy="2487168"/>
          </a:xfrm>
        </p:spPr>
        <p:txBody>
          <a:bodyPr/>
          <a:lstStyle>
            <a:lvl1pPr>
              <a:lnSpc>
                <a:spcPct val="95000"/>
              </a:lnSpc>
              <a:spcBef>
                <a:spcPts val="1480"/>
              </a:spcBef>
              <a:defRPr sz="2200">
                <a:solidFill>
                  <a:srgbClr val="000000"/>
                </a:solidFill>
                <a:latin typeface="+mj-lt"/>
              </a:defRPr>
            </a:lvl1pPr>
            <a:lvl2pPr>
              <a:lnSpc>
                <a:spcPct val="95000"/>
              </a:lnSpc>
              <a:spcBef>
                <a:spcPts val="600"/>
              </a:spcBef>
              <a:defRPr>
                <a:solidFill>
                  <a:srgbClr val="000000"/>
                </a:solidFill>
                <a:latin typeface="+mj-lt"/>
              </a:defRPr>
            </a:lvl2pPr>
            <a:lvl3pPr>
              <a:defRPr>
                <a:solidFill>
                  <a:srgbClr val="000000"/>
                </a:solidFill>
                <a:latin typeface="+mj-lt"/>
              </a:defRPr>
            </a:lvl3pPr>
            <a:lvl4pPr>
              <a:defRPr>
                <a:solidFill>
                  <a:srgbClr val="000000"/>
                </a:solidFill>
                <a:latin typeface="+mj-lt"/>
              </a:defRPr>
            </a:lvl4pPr>
            <a:lvl5pPr>
              <a:defRPr>
                <a:solidFill>
                  <a:srgbClr val="000000"/>
                </a:solidFill>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p:txBody>
          <a:bodyPr/>
          <a:lstStyle/>
          <a:p>
            <a:r>
              <a:rPr lang="en-US" smtClean="0"/>
              <a:t>Click to edit Master title style</a:t>
            </a:r>
            <a:endParaRPr lang="en-US"/>
          </a:p>
        </p:txBody>
      </p:sp>
      <p:sp>
        <p:nvSpPr>
          <p:cNvPr id="5" name="Text Placeholder 3"/>
          <p:cNvSpPr>
            <a:spLocks noGrp="1"/>
          </p:cNvSpPr>
          <p:nvPr>
            <p:ph type="body" sz="quarter" idx="11"/>
          </p:nvPr>
        </p:nvSpPr>
        <p:spPr>
          <a:xfrm>
            <a:off x="245809" y="3462528"/>
            <a:ext cx="8578850" cy="2816352"/>
          </a:xfrm>
        </p:spPr>
        <p:txBody>
          <a:bodyPr/>
          <a:lstStyle>
            <a:lvl1pPr>
              <a:lnSpc>
                <a:spcPct val="95000"/>
              </a:lnSpc>
              <a:spcBef>
                <a:spcPts val="1480"/>
              </a:spcBef>
              <a:defRPr sz="2200">
                <a:solidFill>
                  <a:srgbClr val="000000"/>
                </a:solidFill>
                <a:latin typeface="+mj-lt"/>
              </a:defRPr>
            </a:lvl1pPr>
            <a:lvl2pPr>
              <a:lnSpc>
                <a:spcPct val="95000"/>
              </a:lnSpc>
              <a:spcBef>
                <a:spcPts val="600"/>
              </a:spcBef>
              <a:defRPr>
                <a:solidFill>
                  <a:srgbClr val="000000"/>
                </a:solidFill>
                <a:latin typeface="+mj-lt"/>
              </a:defRPr>
            </a:lvl2pPr>
            <a:lvl3pPr>
              <a:defRPr>
                <a:solidFill>
                  <a:srgbClr val="000000"/>
                </a:solidFill>
                <a:latin typeface="+mj-lt"/>
              </a:defRPr>
            </a:lvl3pPr>
            <a:lvl4pPr>
              <a:defRPr>
                <a:solidFill>
                  <a:srgbClr val="000000"/>
                </a:solidFill>
                <a:latin typeface="+mj-lt"/>
              </a:defRPr>
            </a:lvl4pPr>
            <a:lvl5pPr>
              <a:defRPr>
                <a:solidFill>
                  <a:srgbClr val="000000"/>
                </a:solidFill>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8" name="Picture 10" descr="ylw_diploma"/>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72450" y="5915025"/>
            <a:ext cx="971550"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11"/>
          <p:cNvSpPr>
            <a:spLocks noChangeArrowheads="1"/>
          </p:cNvSpPr>
          <p:nvPr userDrawn="1"/>
        </p:nvSpPr>
        <p:spPr bwMode="auto">
          <a:xfrm>
            <a:off x="8297863" y="6165850"/>
            <a:ext cx="719137" cy="461963"/>
          </a:xfrm>
          <a:prstGeom prst="rect">
            <a:avLst/>
          </a:prstGeom>
          <a:noFill/>
          <a:ln w="9525">
            <a:noFill/>
            <a:miter lim="800000"/>
            <a:headEnd/>
            <a:tailEnd/>
          </a:ln>
          <a:effectLst/>
        </p:spPr>
        <p:txBody>
          <a:bodyPr>
            <a:spAutoFit/>
          </a:bodyPr>
          <a:lstStyle>
            <a:lvl1pPr>
              <a:defRPr sz="2400">
                <a:solidFill>
                  <a:schemeClr val="tx1"/>
                </a:solidFill>
                <a:latin typeface="Arial" panose="020B0604020202020204" pitchFamily="34" charset="0"/>
                <a:ea typeface="標楷體" panose="03000509000000000000" pitchFamily="65" charset="-120"/>
              </a:defRPr>
            </a:lvl1pPr>
            <a:lvl2pPr marL="742950" indent="-285750">
              <a:defRPr sz="2400">
                <a:solidFill>
                  <a:schemeClr val="tx1"/>
                </a:solidFill>
                <a:latin typeface="Arial" panose="020B0604020202020204" pitchFamily="34" charset="0"/>
                <a:ea typeface="標楷體" panose="03000509000000000000" pitchFamily="65" charset="-120"/>
              </a:defRPr>
            </a:lvl2pPr>
            <a:lvl3pPr marL="1143000" indent="-228600">
              <a:defRPr sz="2400">
                <a:solidFill>
                  <a:schemeClr val="tx1"/>
                </a:solidFill>
                <a:latin typeface="Arial" panose="020B0604020202020204" pitchFamily="34" charset="0"/>
                <a:ea typeface="標楷體" panose="03000509000000000000" pitchFamily="65" charset="-120"/>
              </a:defRPr>
            </a:lvl3pPr>
            <a:lvl4pPr marL="1600200" indent="-228600">
              <a:defRPr sz="2400">
                <a:solidFill>
                  <a:schemeClr val="tx1"/>
                </a:solidFill>
                <a:latin typeface="Arial" panose="020B0604020202020204" pitchFamily="34" charset="0"/>
                <a:ea typeface="標楷體" panose="03000509000000000000" pitchFamily="65" charset="-120"/>
              </a:defRPr>
            </a:lvl4pPr>
            <a:lvl5pPr marL="2057400" indent="-228600">
              <a:defRPr sz="2400">
                <a:solidFill>
                  <a:schemeClr val="tx1"/>
                </a:solidFill>
                <a:latin typeface="Arial" panose="020B0604020202020204" pitchFamily="34" charset="0"/>
                <a:ea typeface="標楷體" panose="03000509000000000000" pitchFamily="65" charset="-120"/>
              </a:defRPr>
            </a:lvl5pPr>
            <a:lvl6pPr marL="25146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6pPr>
            <a:lvl7pPr marL="29718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7pPr>
            <a:lvl8pPr marL="34290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8pPr>
            <a:lvl9pPr marL="38862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9pPr>
          </a:lstStyle>
          <a:p>
            <a:pPr eaLnBrk="1" hangingPunct="1">
              <a:lnSpc>
                <a:spcPct val="100000"/>
              </a:lnSpc>
            </a:pPr>
            <a:fld id="{94D2F205-1585-4FA5-BBBE-AA1C45F07998}" type="slidenum">
              <a:rPr lang="zh-TW" altLang="en-US">
                <a:solidFill>
                  <a:srgbClr val="009900"/>
                </a:solidFill>
                <a:latin typeface="Impact" panose="020B0806030902050204" pitchFamily="34" charset="0"/>
                <a:ea typeface="新細明體" panose="02020500000000000000" pitchFamily="18" charset="-120"/>
                <a:cs typeface="Arial" panose="020B0604020202020204" pitchFamily="34" charset="0"/>
              </a:rPr>
              <a:pPr eaLnBrk="1" hangingPunct="1">
                <a:lnSpc>
                  <a:spcPct val="100000"/>
                </a:lnSpc>
              </a:pPr>
              <a:t>‹#›</a:t>
            </a:fld>
            <a:endParaRPr lang="en-US" altLang="zh-TW" dirty="0">
              <a:solidFill>
                <a:srgbClr val="009900"/>
              </a:solidFill>
              <a:latin typeface="Impact" panose="020B0806030902050204" pitchFamily="34" charset="0"/>
              <a:ea typeface="新細明體" panose="02020500000000000000" pitchFamily="18" charset="-12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ullet_Heavy Text">
    <p:spTree>
      <p:nvGrpSpPr>
        <p:cNvPr id="1" name=""/>
        <p:cNvGrpSpPr/>
        <p:nvPr/>
      </p:nvGrpSpPr>
      <p:grpSpPr>
        <a:xfrm>
          <a:off x="0" y="0"/>
          <a:ext cx="0" cy="0"/>
          <a:chOff x="0" y="0"/>
          <a:chExt cx="0" cy="0"/>
        </a:xfrm>
      </p:grpSpPr>
      <p:sp>
        <p:nvSpPr>
          <p:cNvPr id="4" name="Text Placeholder 3"/>
          <p:cNvSpPr>
            <a:spLocks noGrp="1" noChangeAspect="1"/>
          </p:cNvSpPr>
          <p:nvPr>
            <p:ph type="body" sz="quarter" idx="10"/>
          </p:nvPr>
        </p:nvSpPr>
        <p:spPr>
          <a:xfrm>
            <a:off x="239713" y="914400"/>
            <a:ext cx="4122425" cy="5391045"/>
          </a:xfrm>
        </p:spPr>
        <p:txBody>
          <a:bodyPr>
            <a:normAutofit/>
          </a:bodyPr>
          <a:lstStyle>
            <a:lvl1pPr>
              <a:lnSpc>
                <a:spcPct val="95000"/>
              </a:lnSpc>
              <a:spcBef>
                <a:spcPts val="1480"/>
              </a:spcBef>
              <a:defRPr sz="1800">
                <a:solidFill>
                  <a:srgbClr val="000000"/>
                </a:solidFill>
                <a:latin typeface="+mj-lt"/>
              </a:defRPr>
            </a:lvl1pPr>
            <a:lvl2pPr>
              <a:lnSpc>
                <a:spcPct val="95000"/>
              </a:lnSpc>
              <a:spcBef>
                <a:spcPts val="600"/>
              </a:spcBef>
              <a:defRPr sz="1400">
                <a:solidFill>
                  <a:srgbClr val="000000"/>
                </a:solidFill>
                <a:latin typeface="+mj-lt"/>
              </a:defRPr>
            </a:lvl2pPr>
            <a:lvl3pPr>
              <a:defRPr sz="1200">
                <a:solidFill>
                  <a:srgbClr val="000000"/>
                </a:solidFill>
                <a:latin typeface="+mj-lt"/>
              </a:defRPr>
            </a:lvl3pPr>
            <a:lvl4pPr>
              <a:defRPr sz="1100">
                <a:solidFill>
                  <a:srgbClr val="000000"/>
                </a:solidFill>
                <a:latin typeface="+mj-lt"/>
              </a:defRPr>
            </a:lvl4pPr>
            <a:lvl5pPr>
              <a:defRPr sz="1100">
                <a:solidFill>
                  <a:srgbClr val="000000"/>
                </a:solidFill>
                <a:latin typeface="+mj-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4706781" y="914400"/>
            <a:ext cx="4122425" cy="5391045"/>
          </a:xfrm>
        </p:spPr>
        <p:txBody>
          <a:bodyPr>
            <a:normAutofit/>
          </a:bodyPr>
          <a:lstStyle>
            <a:lvl1pPr>
              <a:lnSpc>
                <a:spcPct val="95000"/>
              </a:lnSpc>
              <a:spcBef>
                <a:spcPts val="1480"/>
              </a:spcBef>
              <a:defRPr sz="1800">
                <a:solidFill>
                  <a:srgbClr val="000000"/>
                </a:solidFill>
                <a:latin typeface="+mj-lt"/>
              </a:defRPr>
            </a:lvl1pPr>
            <a:lvl2pPr>
              <a:lnSpc>
                <a:spcPct val="95000"/>
              </a:lnSpc>
              <a:spcBef>
                <a:spcPts val="600"/>
              </a:spcBef>
              <a:defRPr sz="1400">
                <a:solidFill>
                  <a:srgbClr val="000000"/>
                </a:solidFill>
                <a:latin typeface="+mj-lt"/>
              </a:defRPr>
            </a:lvl2pPr>
            <a:lvl3pPr>
              <a:defRPr sz="1200">
                <a:solidFill>
                  <a:srgbClr val="000000"/>
                </a:solidFill>
                <a:latin typeface="+mj-lt"/>
              </a:defRPr>
            </a:lvl3pPr>
            <a:lvl4pPr>
              <a:defRPr sz="1100">
                <a:solidFill>
                  <a:srgbClr val="000000"/>
                </a:solidFill>
                <a:latin typeface="+mj-lt"/>
              </a:defRPr>
            </a:lvl4pPr>
            <a:lvl5pPr>
              <a:defRPr sz="1100">
                <a:solidFill>
                  <a:srgbClr val="000000"/>
                </a:solidFill>
                <a:latin typeface="+mj-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p>
            <a:r>
              <a:rPr lang="en-US" smtClean="0"/>
              <a:t>Click to edit Master title style</a:t>
            </a:r>
            <a:endParaRPr lang="en-US"/>
          </a:p>
        </p:txBody>
      </p:sp>
      <p:pic>
        <p:nvPicPr>
          <p:cNvPr id="6" name="Picture 10" descr="ylw_diploma"/>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72450" y="5915025"/>
            <a:ext cx="971550"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11"/>
          <p:cNvSpPr>
            <a:spLocks noChangeArrowheads="1"/>
          </p:cNvSpPr>
          <p:nvPr userDrawn="1"/>
        </p:nvSpPr>
        <p:spPr bwMode="auto">
          <a:xfrm>
            <a:off x="8297863" y="6165850"/>
            <a:ext cx="719137" cy="461963"/>
          </a:xfrm>
          <a:prstGeom prst="rect">
            <a:avLst/>
          </a:prstGeom>
          <a:noFill/>
          <a:ln w="9525">
            <a:noFill/>
            <a:miter lim="800000"/>
            <a:headEnd/>
            <a:tailEnd/>
          </a:ln>
          <a:effectLst/>
        </p:spPr>
        <p:txBody>
          <a:bodyPr>
            <a:spAutoFit/>
          </a:bodyPr>
          <a:lstStyle>
            <a:lvl1pPr>
              <a:defRPr sz="2400">
                <a:solidFill>
                  <a:schemeClr val="tx1"/>
                </a:solidFill>
                <a:latin typeface="Arial" panose="020B0604020202020204" pitchFamily="34" charset="0"/>
                <a:ea typeface="標楷體" panose="03000509000000000000" pitchFamily="65" charset="-120"/>
              </a:defRPr>
            </a:lvl1pPr>
            <a:lvl2pPr marL="742950" indent="-285750">
              <a:defRPr sz="2400">
                <a:solidFill>
                  <a:schemeClr val="tx1"/>
                </a:solidFill>
                <a:latin typeface="Arial" panose="020B0604020202020204" pitchFamily="34" charset="0"/>
                <a:ea typeface="標楷體" panose="03000509000000000000" pitchFamily="65" charset="-120"/>
              </a:defRPr>
            </a:lvl2pPr>
            <a:lvl3pPr marL="1143000" indent="-228600">
              <a:defRPr sz="2400">
                <a:solidFill>
                  <a:schemeClr val="tx1"/>
                </a:solidFill>
                <a:latin typeface="Arial" panose="020B0604020202020204" pitchFamily="34" charset="0"/>
                <a:ea typeface="標楷體" panose="03000509000000000000" pitchFamily="65" charset="-120"/>
              </a:defRPr>
            </a:lvl3pPr>
            <a:lvl4pPr marL="1600200" indent="-228600">
              <a:defRPr sz="2400">
                <a:solidFill>
                  <a:schemeClr val="tx1"/>
                </a:solidFill>
                <a:latin typeface="Arial" panose="020B0604020202020204" pitchFamily="34" charset="0"/>
                <a:ea typeface="標楷體" panose="03000509000000000000" pitchFamily="65" charset="-120"/>
              </a:defRPr>
            </a:lvl4pPr>
            <a:lvl5pPr marL="2057400" indent="-228600">
              <a:defRPr sz="2400">
                <a:solidFill>
                  <a:schemeClr val="tx1"/>
                </a:solidFill>
                <a:latin typeface="Arial" panose="020B0604020202020204" pitchFamily="34" charset="0"/>
                <a:ea typeface="標楷體" panose="03000509000000000000" pitchFamily="65" charset="-120"/>
              </a:defRPr>
            </a:lvl5pPr>
            <a:lvl6pPr marL="25146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6pPr>
            <a:lvl7pPr marL="29718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7pPr>
            <a:lvl8pPr marL="34290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8pPr>
            <a:lvl9pPr marL="38862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9pPr>
          </a:lstStyle>
          <a:p>
            <a:pPr eaLnBrk="1" hangingPunct="1">
              <a:lnSpc>
                <a:spcPct val="100000"/>
              </a:lnSpc>
            </a:pPr>
            <a:fld id="{94D2F205-1585-4FA5-BBBE-AA1C45F07998}" type="slidenum">
              <a:rPr lang="zh-TW" altLang="en-US">
                <a:solidFill>
                  <a:srgbClr val="009900"/>
                </a:solidFill>
                <a:latin typeface="Impact" panose="020B0806030902050204" pitchFamily="34" charset="0"/>
                <a:ea typeface="新細明體" panose="02020500000000000000" pitchFamily="18" charset="-120"/>
                <a:cs typeface="Arial" panose="020B0604020202020204" pitchFamily="34" charset="0"/>
              </a:rPr>
              <a:pPr eaLnBrk="1" hangingPunct="1">
                <a:lnSpc>
                  <a:spcPct val="100000"/>
                </a:lnSpc>
              </a:pPr>
              <a:t>‹#›</a:t>
            </a:fld>
            <a:endParaRPr lang="en-US" altLang="zh-TW" dirty="0">
              <a:solidFill>
                <a:srgbClr val="009900"/>
              </a:solidFill>
              <a:latin typeface="Impact" panose="020B0806030902050204" pitchFamily="34" charset="0"/>
              <a:ea typeface="新細明體" panose="02020500000000000000" pitchFamily="18" charset="-12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Click to edit Master title style</a:t>
            </a:r>
            <a:endParaRPr lang="en-US"/>
          </a:p>
        </p:txBody>
      </p:sp>
      <p:pic>
        <p:nvPicPr>
          <p:cNvPr id="6" name="Picture 10" descr="ylw_diploma"/>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72450" y="5915025"/>
            <a:ext cx="971550"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11"/>
          <p:cNvSpPr>
            <a:spLocks noChangeArrowheads="1"/>
          </p:cNvSpPr>
          <p:nvPr userDrawn="1"/>
        </p:nvSpPr>
        <p:spPr bwMode="auto">
          <a:xfrm>
            <a:off x="8297863" y="6165850"/>
            <a:ext cx="719137" cy="461963"/>
          </a:xfrm>
          <a:prstGeom prst="rect">
            <a:avLst/>
          </a:prstGeom>
          <a:noFill/>
          <a:ln w="9525">
            <a:noFill/>
            <a:miter lim="800000"/>
            <a:headEnd/>
            <a:tailEnd/>
          </a:ln>
          <a:effectLst/>
        </p:spPr>
        <p:txBody>
          <a:bodyPr>
            <a:spAutoFit/>
          </a:bodyPr>
          <a:lstStyle>
            <a:lvl1pPr>
              <a:defRPr sz="2400">
                <a:solidFill>
                  <a:schemeClr val="tx1"/>
                </a:solidFill>
                <a:latin typeface="Arial" panose="020B0604020202020204" pitchFamily="34" charset="0"/>
                <a:ea typeface="標楷體" panose="03000509000000000000" pitchFamily="65" charset="-120"/>
              </a:defRPr>
            </a:lvl1pPr>
            <a:lvl2pPr marL="742950" indent="-285750">
              <a:defRPr sz="2400">
                <a:solidFill>
                  <a:schemeClr val="tx1"/>
                </a:solidFill>
                <a:latin typeface="Arial" panose="020B0604020202020204" pitchFamily="34" charset="0"/>
                <a:ea typeface="標楷體" panose="03000509000000000000" pitchFamily="65" charset="-120"/>
              </a:defRPr>
            </a:lvl2pPr>
            <a:lvl3pPr marL="1143000" indent="-228600">
              <a:defRPr sz="2400">
                <a:solidFill>
                  <a:schemeClr val="tx1"/>
                </a:solidFill>
                <a:latin typeface="Arial" panose="020B0604020202020204" pitchFamily="34" charset="0"/>
                <a:ea typeface="標楷體" panose="03000509000000000000" pitchFamily="65" charset="-120"/>
              </a:defRPr>
            </a:lvl3pPr>
            <a:lvl4pPr marL="1600200" indent="-228600">
              <a:defRPr sz="2400">
                <a:solidFill>
                  <a:schemeClr val="tx1"/>
                </a:solidFill>
                <a:latin typeface="Arial" panose="020B0604020202020204" pitchFamily="34" charset="0"/>
                <a:ea typeface="標楷體" panose="03000509000000000000" pitchFamily="65" charset="-120"/>
              </a:defRPr>
            </a:lvl4pPr>
            <a:lvl5pPr marL="2057400" indent="-228600">
              <a:defRPr sz="2400">
                <a:solidFill>
                  <a:schemeClr val="tx1"/>
                </a:solidFill>
                <a:latin typeface="Arial" panose="020B0604020202020204" pitchFamily="34" charset="0"/>
                <a:ea typeface="標楷體" panose="03000509000000000000" pitchFamily="65" charset="-120"/>
              </a:defRPr>
            </a:lvl5pPr>
            <a:lvl6pPr marL="25146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6pPr>
            <a:lvl7pPr marL="29718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7pPr>
            <a:lvl8pPr marL="34290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8pPr>
            <a:lvl9pPr marL="38862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9pPr>
          </a:lstStyle>
          <a:p>
            <a:pPr eaLnBrk="1" hangingPunct="1">
              <a:lnSpc>
                <a:spcPct val="100000"/>
              </a:lnSpc>
            </a:pPr>
            <a:fld id="{94D2F205-1585-4FA5-BBBE-AA1C45F07998}" type="slidenum">
              <a:rPr lang="zh-TW" altLang="en-US">
                <a:solidFill>
                  <a:srgbClr val="009900"/>
                </a:solidFill>
                <a:latin typeface="Impact" panose="020B0806030902050204" pitchFamily="34" charset="0"/>
                <a:ea typeface="新細明體" panose="02020500000000000000" pitchFamily="18" charset="-120"/>
                <a:cs typeface="Arial" panose="020B0604020202020204" pitchFamily="34" charset="0"/>
              </a:rPr>
              <a:pPr eaLnBrk="1" hangingPunct="1">
                <a:lnSpc>
                  <a:spcPct val="100000"/>
                </a:lnSpc>
              </a:pPr>
              <a:t>‹#›</a:t>
            </a:fld>
            <a:endParaRPr lang="en-US" altLang="zh-TW" dirty="0">
              <a:solidFill>
                <a:srgbClr val="009900"/>
              </a:solidFill>
              <a:latin typeface="Impact" panose="020B0806030902050204" pitchFamily="34" charset="0"/>
              <a:ea typeface="新細明體" panose="02020500000000000000" pitchFamily="18" charset="-12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7" name="Picture 6" descr="bottom bar.jpg"/>
          <p:cNvPicPr>
            <a:picLocks noChangeAspect="1"/>
          </p:cNvPicPr>
          <p:nvPr userDrawn="1"/>
        </p:nvPicPr>
        <p:blipFill>
          <a:blip r:embed="rId2" cstate="print"/>
          <a:stretch>
            <a:fillRect/>
          </a:stretch>
        </p:blipFill>
        <p:spPr>
          <a:xfrm>
            <a:off x="333375" y="6378339"/>
            <a:ext cx="8477250" cy="162912"/>
          </a:xfrm>
          <a:prstGeom prst="rect">
            <a:avLst/>
          </a:prstGeom>
        </p:spPr>
      </p:pic>
      <p:sp>
        <p:nvSpPr>
          <p:cNvPr id="8" name="Rectangle 4"/>
          <p:cNvSpPr>
            <a:spLocks noChangeArrowheads="1"/>
          </p:cNvSpPr>
          <p:nvPr userDrawn="1"/>
        </p:nvSpPr>
        <p:spPr bwMode="ltGray">
          <a:xfrm>
            <a:off x="251373" y="6586246"/>
            <a:ext cx="3420515"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smtClean="0">
                <a:solidFill>
                  <a:srgbClr val="C0C0C0"/>
                </a:solidFill>
                <a:latin typeface="+mj-lt"/>
              </a:rPr>
              <a:t>© 2012 </a:t>
            </a:r>
            <a:r>
              <a:rPr lang="en-US" sz="600" dirty="0" smtClean="0">
                <a:solidFill>
                  <a:srgbClr val="C0C0C0"/>
                </a:solidFill>
                <a:latin typeface="+mj-lt"/>
              </a:rPr>
              <a:t>Cisco and/or its affiliates. All rights reserved.</a:t>
            </a:r>
            <a:endParaRPr lang="en-US" sz="600" dirty="0">
              <a:solidFill>
                <a:srgbClr val="C0C0C0"/>
              </a:solidFill>
              <a:latin typeface="+mj-lt"/>
            </a:endParaRPr>
          </a:p>
        </p:txBody>
      </p:sp>
      <p:sp>
        <p:nvSpPr>
          <p:cNvPr id="9" name="Rectangle 7"/>
          <p:cNvSpPr>
            <a:spLocks noChangeArrowheads="1"/>
          </p:cNvSpPr>
          <p:nvPr userDrawn="1"/>
        </p:nvSpPr>
        <p:spPr bwMode="ltGray">
          <a:xfrm>
            <a:off x="8639981" y="6580408"/>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rgbClr val="C0C0C0"/>
                </a:solidFill>
                <a:latin typeface="+mj-lt"/>
              </a:rPr>
              <a:pPr algn="r" defTabSz="814388">
                <a:lnSpc>
                  <a:spcPct val="100000"/>
                </a:lnSpc>
              </a:pPr>
              <a:t>‹#›</a:t>
            </a:fld>
            <a:endParaRPr lang="en-US" sz="600" dirty="0">
              <a:solidFill>
                <a:srgbClr val="C0C0C0"/>
              </a:solidFill>
              <a:latin typeface="+mj-lt"/>
            </a:endParaRPr>
          </a:p>
        </p:txBody>
      </p:sp>
      <p:pic>
        <p:nvPicPr>
          <p:cNvPr id="11" name="Picture 10" descr="ylw_diploma"/>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172450" y="5915025"/>
            <a:ext cx="971550"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p:cNvSpPr>
            <a:spLocks noChangeArrowheads="1"/>
          </p:cNvSpPr>
          <p:nvPr userDrawn="1"/>
        </p:nvSpPr>
        <p:spPr bwMode="auto">
          <a:xfrm>
            <a:off x="8297863" y="6165850"/>
            <a:ext cx="719137" cy="461963"/>
          </a:xfrm>
          <a:prstGeom prst="rect">
            <a:avLst/>
          </a:prstGeom>
          <a:noFill/>
          <a:ln w="9525">
            <a:noFill/>
            <a:miter lim="800000"/>
            <a:headEnd/>
            <a:tailEnd/>
          </a:ln>
          <a:effectLst/>
        </p:spPr>
        <p:txBody>
          <a:bodyPr>
            <a:spAutoFit/>
          </a:bodyPr>
          <a:lstStyle>
            <a:lvl1pPr>
              <a:defRPr sz="2400">
                <a:solidFill>
                  <a:schemeClr val="tx1"/>
                </a:solidFill>
                <a:latin typeface="Arial" panose="020B0604020202020204" pitchFamily="34" charset="0"/>
                <a:ea typeface="標楷體" panose="03000509000000000000" pitchFamily="65" charset="-120"/>
              </a:defRPr>
            </a:lvl1pPr>
            <a:lvl2pPr marL="742950" indent="-285750">
              <a:defRPr sz="2400">
                <a:solidFill>
                  <a:schemeClr val="tx1"/>
                </a:solidFill>
                <a:latin typeface="Arial" panose="020B0604020202020204" pitchFamily="34" charset="0"/>
                <a:ea typeface="標楷體" panose="03000509000000000000" pitchFamily="65" charset="-120"/>
              </a:defRPr>
            </a:lvl2pPr>
            <a:lvl3pPr marL="1143000" indent="-228600">
              <a:defRPr sz="2400">
                <a:solidFill>
                  <a:schemeClr val="tx1"/>
                </a:solidFill>
                <a:latin typeface="Arial" panose="020B0604020202020204" pitchFamily="34" charset="0"/>
                <a:ea typeface="標楷體" panose="03000509000000000000" pitchFamily="65" charset="-120"/>
              </a:defRPr>
            </a:lvl3pPr>
            <a:lvl4pPr marL="1600200" indent="-228600">
              <a:defRPr sz="2400">
                <a:solidFill>
                  <a:schemeClr val="tx1"/>
                </a:solidFill>
                <a:latin typeface="Arial" panose="020B0604020202020204" pitchFamily="34" charset="0"/>
                <a:ea typeface="標楷體" panose="03000509000000000000" pitchFamily="65" charset="-120"/>
              </a:defRPr>
            </a:lvl4pPr>
            <a:lvl5pPr marL="2057400" indent="-228600">
              <a:defRPr sz="2400">
                <a:solidFill>
                  <a:schemeClr val="tx1"/>
                </a:solidFill>
                <a:latin typeface="Arial" panose="020B0604020202020204" pitchFamily="34" charset="0"/>
                <a:ea typeface="標楷體" panose="03000509000000000000" pitchFamily="65" charset="-120"/>
              </a:defRPr>
            </a:lvl5pPr>
            <a:lvl6pPr marL="25146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6pPr>
            <a:lvl7pPr marL="29718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7pPr>
            <a:lvl8pPr marL="34290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8pPr>
            <a:lvl9pPr marL="38862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9pPr>
          </a:lstStyle>
          <a:p>
            <a:pPr eaLnBrk="1" hangingPunct="1">
              <a:lnSpc>
                <a:spcPct val="100000"/>
              </a:lnSpc>
            </a:pPr>
            <a:fld id="{94D2F205-1585-4FA5-BBBE-AA1C45F07998}" type="slidenum">
              <a:rPr lang="zh-TW" altLang="en-US">
                <a:solidFill>
                  <a:srgbClr val="009900"/>
                </a:solidFill>
                <a:latin typeface="Impact" panose="020B0806030902050204" pitchFamily="34" charset="0"/>
                <a:ea typeface="新細明體" panose="02020500000000000000" pitchFamily="18" charset="-120"/>
                <a:cs typeface="Arial" panose="020B0604020202020204" pitchFamily="34" charset="0"/>
              </a:rPr>
              <a:pPr eaLnBrk="1" hangingPunct="1">
                <a:lnSpc>
                  <a:spcPct val="100000"/>
                </a:lnSpc>
              </a:pPr>
              <a:t>‹#›</a:t>
            </a:fld>
            <a:endParaRPr lang="en-US" altLang="zh-TW" dirty="0">
              <a:solidFill>
                <a:srgbClr val="009900"/>
              </a:solidFill>
              <a:latin typeface="Impact" panose="020B0806030902050204" pitchFamily="34" charset="0"/>
              <a:ea typeface="新細明體" panose="02020500000000000000" pitchFamily="18" charset="-120"/>
              <a:cs typeface="Arial" panose="020B0604020202020204" pitchFamily="34" charset="0"/>
            </a:endParaRPr>
          </a:p>
        </p:txBody>
      </p:sp>
    </p:spTree>
    <p:extLst>
      <p:ext uri="{BB962C8B-B14F-4D97-AF65-F5344CB8AC3E}">
        <p14:creationId xmlns:p14="http://schemas.microsoft.com/office/powerpoint/2010/main" val="616629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Text Placeholder 3"/>
          <p:cNvSpPr>
            <a:spLocks noGrp="1"/>
          </p:cNvSpPr>
          <p:nvPr>
            <p:ph type="body" sz="quarter" idx="10"/>
          </p:nvPr>
        </p:nvSpPr>
        <p:spPr>
          <a:xfrm>
            <a:off x="239713" y="914400"/>
            <a:ext cx="8578850" cy="5394960"/>
          </a:xfrm>
        </p:spPr>
        <p:txBody>
          <a:bodyPr/>
          <a:lstStyle>
            <a:lvl1pPr>
              <a:lnSpc>
                <a:spcPct val="95000"/>
              </a:lnSpc>
              <a:spcBef>
                <a:spcPts val="1480"/>
              </a:spcBef>
              <a:defRPr sz="2200">
                <a:solidFill>
                  <a:srgbClr val="000000"/>
                </a:solidFill>
                <a:latin typeface="+mj-lt"/>
              </a:defRPr>
            </a:lvl1pPr>
            <a:lvl2pPr>
              <a:lnSpc>
                <a:spcPct val="95000"/>
              </a:lnSpc>
              <a:spcBef>
                <a:spcPts val="600"/>
              </a:spcBef>
              <a:defRPr>
                <a:solidFill>
                  <a:srgbClr val="000000"/>
                </a:solidFill>
                <a:latin typeface="+mj-lt"/>
              </a:defRPr>
            </a:lvl2pPr>
            <a:lvl3pPr>
              <a:defRPr>
                <a:solidFill>
                  <a:srgbClr val="000000"/>
                </a:solidFill>
                <a:latin typeface="+mj-lt"/>
              </a:defRPr>
            </a:lvl3pPr>
            <a:lvl4pPr>
              <a:defRPr>
                <a:solidFill>
                  <a:srgbClr val="000000"/>
                </a:solidFill>
                <a:latin typeface="+mj-lt"/>
              </a:defRPr>
            </a:lvl4pPr>
            <a:lvl5pPr>
              <a:defRPr>
                <a:solidFill>
                  <a:srgbClr val="000000"/>
                </a:solidFill>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10" descr="ylw_diploma"/>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72450" y="5915025"/>
            <a:ext cx="971550"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11"/>
          <p:cNvSpPr>
            <a:spLocks noChangeArrowheads="1"/>
          </p:cNvSpPr>
          <p:nvPr userDrawn="1"/>
        </p:nvSpPr>
        <p:spPr bwMode="auto">
          <a:xfrm>
            <a:off x="8297863" y="6165850"/>
            <a:ext cx="719137" cy="461963"/>
          </a:xfrm>
          <a:prstGeom prst="rect">
            <a:avLst/>
          </a:prstGeom>
          <a:noFill/>
          <a:ln w="9525">
            <a:noFill/>
            <a:miter lim="800000"/>
            <a:headEnd/>
            <a:tailEnd/>
          </a:ln>
          <a:effectLst/>
        </p:spPr>
        <p:txBody>
          <a:bodyPr>
            <a:spAutoFit/>
          </a:bodyPr>
          <a:lstStyle>
            <a:lvl1pPr>
              <a:defRPr sz="2400">
                <a:solidFill>
                  <a:schemeClr val="tx1"/>
                </a:solidFill>
                <a:latin typeface="Arial" panose="020B0604020202020204" pitchFamily="34" charset="0"/>
                <a:ea typeface="標楷體" panose="03000509000000000000" pitchFamily="65" charset="-120"/>
              </a:defRPr>
            </a:lvl1pPr>
            <a:lvl2pPr marL="742950" indent="-285750">
              <a:defRPr sz="2400">
                <a:solidFill>
                  <a:schemeClr val="tx1"/>
                </a:solidFill>
                <a:latin typeface="Arial" panose="020B0604020202020204" pitchFamily="34" charset="0"/>
                <a:ea typeface="標楷體" panose="03000509000000000000" pitchFamily="65" charset="-120"/>
              </a:defRPr>
            </a:lvl2pPr>
            <a:lvl3pPr marL="1143000" indent="-228600">
              <a:defRPr sz="2400">
                <a:solidFill>
                  <a:schemeClr val="tx1"/>
                </a:solidFill>
                <a:latin typeface="Arial" panose="020B0604020202020204" pitchFamily="34" charset="0"/>
                <a:ea typeface="標楷體" panose="03000509000000000000" pitchFamily="65" charset="-120"/>
              </a:defRPr>
            </a:lvl3pPr>
            <a:lvl4pPr marL="1600200" indent="-228600">
              <a:defRPr sz="2400">
                <a:solidFill>
                  <a:schemeClr val="tx1"/>
                </a:solidFill>
                <a:latin typeface="Arial" panose="020B0604020202020204" pitchFamily="34" charset="0"/>
                <a:ea typeface="標楷體" panose="03000509000000000000" pitchFamily="65" charset="-120"/>
              </a:defRPr>
            </a:lvl4pPr>
            <a:lvl5pPr marL="2057400" indent="-228600">
              <a:defRPr sz="2400">
                <a:solidFill>
                  <a:schemeClr val="tx1"/>
                </a:solidFill>
                <a:latin typeface="Arial" panose="020B0604020202020204" pitchFamily="34" charset="0"/>
                <a:ea typeface="標楷體" panose="03000509000000000000" pitchFamily="65" charset="-120"/>
              </a:defRPr>
            </a:lvl5pPr>
            <a:lvl6pPr marL="25146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6pPr>
            <a:lvl7pPr marL="29718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7pPr>
            <a:lvl8pPr marL="34290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8pPr>
            <a:lvl9pPr marL="38862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9pPr>
          </a:lstStyle>
          <a:p>
            <a:pPr eaLnBrk="1" hangingPunct="1">
              <a:lnSpc>
                <a:spcPct val="100000"/>
              </a:lnSpc>
            </a:pPr>
            <a:fld id="{94D2F205-1585-4FA5-BBBE-AA1C45F07998}" type="slidenum">
              <a:rPr lang="zh-TW" altLang="en-US">
                <a:solidFill>
                  <a:srgbClr val="009900"/>
                </a:solidFill>
                <a:latin typeface="Impact" panose="020B0806030902050204" pitchFamily="34" charset="0"/>
                <a:ea typeface="新細明體" panose="02020500000000000000" pitchFamily="18" charset="-120"/>
                <a:cs typeface="Arial" panose="020B0604020202020204" pitchFamily="34" charset="0"/>
              </a:rPr>
              <a:pPr eaLnBrk="1" hangingPunct="1">
                <a:lnSpc>
                  <a:spcPct val="100000"/>
                </a:lnSpc>
              </a:pPr>
              <a:t>‹#›</a:t>
            </a:fld>
            <a:endParaRPr lang="en-US" altLang="zh-TW" dirty="0">
              <a:solidFill>
                <a:srgbClr val="009900"/>
              </a:solidFill>
              <a:latin typeface="Impact" panose="020B0806030902050204" pitchFamily="34" charset="0"/>
              <a:ea typeface="新細明體" panose="02020500000000000000" pitchFamily="18" charset="-120"/>
              <a:cs typeface="Arial" panose="020B0604020202020204" pitchFamily="34" charset="0"/>
            </a:endParaRPr>
          </a:p>
        </p:txBody>
      </p:sp>
    </p:spTree>
    <p:extLst>
      <p:ext uri="{BB962C8B-B14F-4D97-AF65-F5344CB8AC3E}">
        <p14:creationId xmlns:p14="http://schemas.microsoft.com/office/powerpoint/2010/main" val="2980639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5" name="Rectangle 4"/>
          <p:cNvSpPr>
            <a:spLocks noChangeArrowheads="1"/>
          </p:cNvSpPr>
          <p:nvPr/>
        </p:nvSpPr>
        <p:spPr bwMode="ltGray">
          <a:xfrm>
            <a:off x="251373" y="6586246"/>
            <a:ext cx="3420515"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smtClean="0">
                <a:solidFill>
                  <a:srgbClr val="C0C0C0"/>
                </a:solidFill>
                <a:latin typeface="+mj-lt"/>
              </a:rPr>
              <a:t>© 2012 </a:t>
            </a:r>
            <a:r>
              <a:rPr lang="en-US" sz="600" dirty="0" smtClean="0">
                <a:solidFill>
                  <a:srgbClr val="C0C0C0"/>
                </a:solidFill>
                <a:latin typeface="+mj-lt"/>
              </a:rPr>
              <a:t>Cisco and/or its affiliates. All rights reserved.</a:t>
            </a:r>
            <a:endParaRPr lang="en-US" sz="600" dirty="0">
              <a:solidFill>
                <a:srgbClr val="C0C0C0"/>
              </a:solidFill>
              <a:latin typeface="+mj-lt"/>
            </a:endParaRPr>
          </a:p>
        </p:txBody>
      </p:sp>
      <p:sp>
        <p:nvSpPr>
          <p:cNvPr id="6" name="Rectangle 7"/>
          <p:cNvSpPr>
            <a:spLocks noChangeArrowheads="1"/>
          </p:cNvSpPr>
          <p:nvPr/>
        </p:nvSpPr>
        <p:spPr bwMode="ltGray">
          <a:xfrm>
            <a:off x="8639981" y="6580408"/>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rgbClr val="C0C0C0"/>
                </a:solidFill>
                <a:latin typeface="+mj-lt"/>
              </a:rPr>
              <a:pPr algn="r" defTabSz="814388">
                <a:lnSpc>
                  <a:spcPct val="100000"/>
                </a:lnSpc>
              </a:pPr>
              <a:t>‹#›</a:t>
            </a:fld>
            <a:endParaRPr lang="en-US" sz="600" dirty="0">
              <a:solidFill>
                <a:srgbClr val="C0C0C0"/>
              </a:solidFill>
              <a:latin typeface="+mj-lt"/>
            </a:endParaRPr>
          </a:p>
        </p:txBody>
      </p:sp>
    </p:spTree>
    <p:extLst>
      <p:ext uri="{BB962C8B-B14F-4D97-AF65-F5344CB8AC3E}">
        <p14:creationId xmlns:p14="http://schemas.microsoft.com/office/powerpoint/2010/main" val="40209029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9702" y="152400"/>
            <a:ext cx="8588861" cy="685800"/>
          </a:xfrm>
          <a:prstGeom prst="rect">
            <a:avLst/>
          </a:prstGeom>
        </p:spPr>
        <p:txBody>
          <a:bodyPr vert="horz" lIns="82296" tIns="45720" rIns="82296" bIns="45720" rtlCol="0" anchor="b" anchorCtr="0">
            <a:normAutofit/>
          </a:bodyPr>
          <a:lstStyle/>
          <a:p>
            <a:r>
              <a:rPr lang="en-US" dirty="0" smtClean="0"/>
              <a:t>Slide Title Goes Here</a:t>
            </a:r>
            <a:endParaRPr lang="en-US" dirty="0"/>
          </a:p>
        </p:txBody>
      </p:sp>
      <p:sp>
        <p:nvSpPr>
          <p:cNvPr id="3" name="Text Placeholder 2"/>
          <p:cNvSpPr>
            <a:spLocks noGrp="1"/>
          </p:cNvSpPr>
          <p:nvPr>
            <p:ph type="body" idx="1"/>
          </p:nvPr>
        </p:nvSpPr>
        <p:spPr>
          <a:xfrm>
            <a:off x="229701" y="990600"/>
            <a:ext cx="8551441" cy="5314845"/>
          </a:xfrm>
          <a:prstGeom prst="rect">
            <a:avLst/>
          </a:prstGeom>
        </p:spPr>
        <p:txBody>
          <a:bodyPr vert="horz" lIns="91440" tIns="45720" rIns="91440" bIns="45720" rtlCol="0">
            <a:normAutofit/>
          </a:bodyPr>
          <a:lstStyle/>
          <a:p>
            <a:pPr lvl="0"/>
            <a:r>
              <a:rPr lang="en-US" dirty="0" smtClean="0"/>
              <a:t>Body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Rectangle 4"/>
          <p:cNvSpPr>
            <a:spLocks noChangeArrowheads="1"/>
          </p:cNvSpPr>
          <p:nvPr/>
        </p:nvSpPr>
        <p:spPr bwMode="ltGray">
          <a:xfrm>
            <a:off x="251373" y="6586246"/>
            <a:ext cx="3420515"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dirty="0" smtClean="0">
                <a:solidFill>
                  <a:srgbClr val="C0C0C0"/>
                </a:solidFill>
                <a:latin typeface="+mj-lt"/>
              </a:rPr>
              <a:t>© 2013 Cisco Networking</a:t>
            </a:r>
            <a:r>
              <a:rPr lang="en-US" sz="600" baseline="0" dirty="0" smtClean="0">
                <a:solidFill>
                  <a:srgbClr val="C0C0C0"/>
                </a:solidFill>
                <a:latin typeface="+mj-lt"/>
              </a:rPr>
              <a:t> Academy</a:t>
            </a:r>
            <a:r>
              <a:rPr lang="en-US" sz="600" dirty="0" smtClean="0">
                <a:solidFill>
                  <a:srgbClr val="C0C0C0"/>
                </a:solidFill>
                <a:latin typeface="+mj-lt"/>
              </a:rPr>
              <a:t>. All rights reserved.</a:t>
            </a:r>
            <a:endParaRPr lang="en-US" sz="600" dirty="0">
              <a:solidFill>
                <a:srgbClr val="C0C0C0"/>
              </a:solidFill>
              <a:latin typeface="+mj-lt"/>
            </a:endParaRPr>
          </a:p>
        </p:txBody>
      </p:sp>
      <p:sp>
        <p:nvSpPr>
          <p:cNvPr id="9" name="Rectangle 7"/>
          <p:cNvSpPr>
            <a:spLocks noChangeArrowheads="1"/>
          </p:cNvSpPr>
          <p:nvPr/>
        </p:nvSpPr>
        <p:spPr bwMode="ltGray">
          <a:xfrm>
            <a:off x="8639981" y="6580408"/>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rgbClr val="C0C0C0"/>
                </a:solidFill>
                <a:latin typeface="+mj-lt"/>
              </a:rPr>
              <a:pPr algn="r" defTabSz="814388">
                <a:lnSpc>
                  <a:spcPct val="100000"/>
                </a:lnSpc>
              </a:pPr>
              <a:t>‹#›</a:t>
            </a:fld>
            <a:endParaRPr lang="en-US" sz="600" dirty="0">
              <a:solidFill>
                <a:srgbClr val="C0C0C0"/>
              </a:solidFill>
              <a:latin typeface="+mj-lt"/>
            </a:endParaRPr>
          </a:p>
        </p:txBody>
      </p:sp>
      <p:pic>
        <p:nvPicPr>
          <p:cNvPr id="13" name="Picture 12" descr="bottom bar.jpg"/>
          <p:cNvPicPr>
            <a:picLocks noChangeAspect="1"/>
          </p:cNvPicPr>
          <p:nvPr/>
        </p:nvPicPr>
        <p:blipFill>
          <a:blip r:embed="rId14" cstate="print"/>
          <a:stretch>
            <a:fillRect/>
          </a:stretch>
        </p:blipFill>
        <p:spPr>
          <a:xfrm>
            <a:off x="333375" y="6378339"/>
            <a:ext cx="8477250" cy="162912"/>
          </a:xfrm>
          <a:prstGeom prst="rect">
            <a:avLst/>
          </a:prstGeom>
        </p:spPr>
      </p:pic>
      <p:pic>
        <p:nvPicPr>
          <p:cNvPr id="7" name="Picture 10" descr="ylw_diploma"/>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8172450" y="5915025"/>
            <a:ext cx="971550"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11"/>
          <p:cNvSpPr>
            <a:spLocks noChangeArrowheads="1"/>
          </p:cNvSpPr>
          <p:nvPr userDrawn="1"/>
        </p:nvSpPr>
        <p:spPr bwMode="auto">
          <a:xfrm>
            <a:off x="8297863" y="6165850"/>
            <a:ext cx="719137" cy="461963"/>
          </a:xfrm>
          <a:prstGeom prst="rect">
            <a:avLst/>
          </a:prstGeom>
          <a:noFill/>
          <a:ln w="9525">
            <a:noFill/>
            <a:miter lim="800000"/>
            <a:headEnd/>
            <a:tailEnd/>
          </a:ln>
          <a:effectLst/>
        </p:spPr>
        <p:txBody>
          <a:bodyPr>
            <a:spAutoFit/>
          </a:bodyPr>
          <a:lstStyle>
            <a:lvl1pPr>
              <a:defRPr sz="2400">
                <a:solidFill>
                  <a:schemeClr val="tx1"/>
                </a:solidFill>
                <a:latin typeface="Arial" panose="020B0604020202020204" pitchFamily="34" charset="0"/>
                <a:ea typeface="標楷體" panose="03000509000000000000" pitchFamily="65" charset="-120"/>
              </a:defRPr>
            </a:lvl1pPr>
            <a:lvl2pPr marL="742950" indent="-285750">
              <a:defRPr sz="2400">
                <a:solidFill>
                  <a:schemeClr val="tx1"/>
                </a:solidFill>
                <a:latin typeface="Arial" panose="020B0604020202020204" pitchFamily="34" charset="0"/>
                <a:ea typeface="標楷體" panose="03000509000000000000" pitchFamily="65" charset="-120"/>
              </a:defRPr>
            </a:lvl2pPr>
            <a:lvl3pPr marL="1143000" indent="-228600">
              <a:defRPr sz="2400">
                <a:solidFill>
                  <a:schemeClr val="tx1"/>
                </a:solidFill>
                <a:latin typeface="Arial" panose="020B0604020202020204" pitchFamily="34" charset="0"/>
                <a:ea typeface="標楷體" panose="03000509000000000000" pitchFamily="65" charset="-120"/>
              </a:defRPr>
            </a:lvl3pPr>
            <a:lvl4pPr marL="1600200" indent="-228600">
              <a:defRPr sz="2400">
                <a:solidFill>
                  <a:schemeClr val="tx1"/>
                </a:solidFill>
                <a:latin typeface="Arial" panose="020B0604020202020204" pitchFamily="34" charset="0"/>
                <a:ea typeface="標楷體" panose="03000509000000000000" pitchFamily="65" charset="-120"/>
              </a:defRPr>
            </a:lvl4pPr>
            <a:lvl5pPr marL="2057400" indent="-228600">
              <a:defRPr sz="2400">
                <a:solidFill>
                  <a:schemeClr val="tx1"/>
                </a:solidFill>
                <a:latin typeface="Arial" panose="020B0604020202020204" pitchFamily="34" charset="0"/>
                <a:ea typeface="標楷體" panose="03000509000000000000" pitchFamily="65" charset="-120"/>
              </a:defRPr>
            </a:lvl5pPr>
            <a:lvl6pPr marL="25146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6pPr>
            <a:lvl7pPr marL="29718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7pPr>
            <a:lvl8pPr marL="34290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8pPr>
            <a:lvl9pPr marL="3886200" indent="-228600" algn="ctr" eaLnBrk="0" fontAlgn="base" hangingPunct="0">
              <a:lnSpc>
                <a:spcPct val="90000"/>
              </a:lnSpc>
              <a:spcBef>
                <a:spcPct val="0"/>
              </a:spcBef>
              <a:spcAft>
                <a:spcPct val="0"/>
              </a:spcAft>
              <a:defRPr sz="2400">
                <a:solidFill>
                  <a:schemeClr val="tx1"/>
                </a:solidFill>
                <a:latin typeface="Arial" panose="020B0604020202020204" pitchFamily="34" charset="0"/>
                <a:ea typeface="標楷體" panose="03000509000000000000" pitchFamily="65" charset="-120"/>
              </a:defRPr>
            </a:lvl9pPr>
          </a:lstStyle>
          <a:p>
            <a:pPr eaLnBrk="1" hangingPunct="1">
              <a:lnSpc>
                <a:spcPct val="100000"/>
              </a:lnSpc>
            </a:pPr>
            <a:fld id="{94D2F205-1585-4FA5-BBBE-AA1C45F07998}" type="slidenum">
              <a:rPr lang="zh-TW" altLang="en-US">
                <a:solidFill>
                  <a:srgbClr val="009900"/>
                </a:solidFill>
                <a:latin typeface="Impact" panose="020B0806030902050204" pitchFamily="34" charset="0"/>
                <a:ea typeface="新細明體" panose="02020500000000000000" pitchFamily="18" charset="-120"/>
                <a:cs typeface="Arial" panose="020B0604020202020204" pitchFamily="34" charset="0"/>
              </a:rPr>
              <a:pPr eaLnBrk="1" hangingPunct="1">
                <a:lnSpc>
                  <a:spcPct val="100000"/>
                </a:lnSpc>
              </a:pPr>
              <a:t>‹#›</a:t>
            </a:fld>
            <a:endParaRPr lang="en-US" altLang="zh-TW" dirty="0">
              <a:solidFill>
                <a:srgbClr val="009900"/>
              </a:solidFill>
              <a:latin typeface="Impact" panose="020B0806030902050204" pitchFamily="34" charset="0"/>
              <a:ea typeface="新細明體" panose="02020500000000000000" pitchFamily="18" charset="-12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64" r:id="rId4"/>
    <p:sldLayoutId id="2147483856" r:id="rId5"/>
    <p:sldLayoutId id="2147483857" r:id="rId6"/>
    <p:sldLayoutId id="2147483858" r:id="rId7"/>
    <p:sldLayoutId id="2147483859" r:id="rId8"/>
    <p:sldLayoutId id="2147483860" r:id="rId9"/>
    <p:sldLayoutId id="2147483861" r:id="rId10"/>
    <p:sldLayoutId id="2147483863" r:id="rId11"/>
    <p:sldLayoutId id="2147483865" r:id="rId12"/>
  </p:sldLayoutIdLst>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hf hdr="0" ftr="0" dt="0"/>
  <p:txStyles>
    <p:titleStyle>
      <a:lvl1pPr algn="l" defTabSz="914400" rtl="0" eaLnBrk="1" latinLnBrk="0" hangingPunct="1">
        <a:lnSpc>
          <a:spcPct val="80000"/>
        </a:lnSpc>
        <a:spcBef>
          <a:spcPct val="0"/>
        </a:spcBef>
        <a:buNone/>
        <a:defRPr lang="en-US" sz="3600" b="1" kern="1200" spc="-100" baseline="0" dirty="0">
          <a:gradFill>
            <a:gsLst>
              <a:gs pos="0">
                <a:schemeClr val="tx1"/>
              </a:gs>
              <a:gs pos="44000">
                <a:srgbClr val="01BBBB"/>
              </a:gs>
              <a:gs pos="100000">
                <a:schemeClr val="accent4"/>
              </a:gs>
            </a:gsLst>
            <a:lin ang="4800000" scaled="0"/>
          </a:gradFill>
          <a:latin typeface="+mj-lt"/>
          <a:ea typeface="+mj-ea"/>
          <a:cs typeface="+mj-cs"/>
        </a:defRPr>
      </a:lvl1pPr>
    </p:titleStyle>
    <p:bodyStyle>
      <a:lvl1pPr marL="228600" indent="-228600" algn="l" defTabSz="914400" rtl="0" eaLnBrk="1" latinLnBrk="0" hangingPunct="1">
        <a:lnSpc>
          <a:spcPct val="95000"/>
        </a:lnSpc>
        <a:spcBef>
          <a:spcPts val="1440"/>
        </a:spcBef>
        <a:buClr>
          <a:schemeClr val="tx2"/>
        </a:buClr>
        <a:buSzPct val="90000"/>
        <a:buFont typeface="Arial" pitchFamily="34" charset="0"/>
        <a:buChar char="•"/>
        <a:tabLst/>
        <a:defRPr lang="en-US" sz="2000" kern="1200" dirty="0" smtClean="0">
          <a:solidFill>
            <a:srgbClr val="000000"/>
          </a:solidFill>
          <a:latin typeface="+mj-lt"/>
          <a:ea typeface="+mn-ea"/>
          <a:cs typeface="+mn-cs"/>
        </a:defRPr>
      </a:lvl1pPr>
      <a:lvl2pPr marL="511175" indent="-285750" algn="l" defTabSz="914400" rtl="0" eaLnBrk="1" latinLnBrk="0" hangingPunct="1">
        <a:lnSpc>
          <a:spcPct val="95000"/>
        </a:lnSpc>
        <a:spcBef>
          <a:spcPts val="840"/>
        </a:spcBef>
        <a:buClr>
          <a:schemeClr val="tx2"/>
        </a:buClr>
        <a:buFont typeface="Arial" pitchFamily="34" charset="0"/>
        <a:buChar char="–"/>
        <a:defRPr lang="en-US" sz="1800" kern="1200" dirty="0" smtClean="0">
          <a:solidFill>
            <a:srgbClr val="000000"/>
          </a:solidFill>
          <a:latin typeface="+mj-lt"/>
          <a:ea typeface="+mn-ea"/>
          <a:cs typeface="+mn-cs"/>
        </a:defRPr>
      </a:lvl2pPr>
      <a:lvl3pPr marL="855662" indent="-285750" algn="l" defTabSz="914400" rtl="0" eaLnBrk="1" latinLnBrk="0" hangingPunct="1">
        <a:lnSpc>
          <a:spcPct val="95000"/>
        </a:lnSpc>
        <a:spcBef>
          <a:spcPts val="840"/>
        </a:spcBef>
        <a:buFont typeface="Arial" pitchFamily="34" charset="0"/>
        <a:buChar char="•"/>
        <a:defRPr lang="en-US" sz="1600" kern="1200" dirty="0" smtClean="0">
          <a:solidFill>
            <a:srgbClr val="000000"/>
          </a:solidFill>
          <a:latin typeface="+mj-lt"/>
          <a:ea typeface="+mn-ea"/>
          <a:cs typeface="+mn-cs"/>
        </a:defRPr>
      </a:lvl3pPr>
      <a:lvl4pPr marL="688975" indent="0" algn="l" defTabSz="914400" rtl="0" eaLnBrk="1" latinLnBrk="0" hangingPunct="1">
        <a:lnSpc>
          <a:spcPct val="95000"/>
        </a:lnSpc>
        <a:spcBef>
          <a:spcPts val="840"/>
        </a:spcBef>
        <a:buFont typeface="Arial" pitchFamily="34" charset="0"/>
        <a:buNone/>
        <a:defRPr lang="en-US" sz="1400" kern="1200" dirty="0" smtClean="0">
          <a:solidFill>
            <a:srgbClr val="000000"/>
          </a:solidFill>
          <a:latin typeface="+mj-lt"/>
          <a:ea typeface="+mn-ea"/>
          <a:cs typeface="+mn-cs"/>
        </a:defRPr>
      </a:lvl4pPr>
      <a:lvl5pPr marL="801688" indent="0" algn="l" defTabSz="914400" rtl="0" eaLnBrk="1" latinLnBrk="0" hangingPunct="1">
        <a:lnSpc>
          <a:spcPct val="95000"/>
        </a:lnSpc>
        <a:spcBef>
          <a:spcPts val="840"/>
        </a:spcBef>
        <a:buFont typeface="Arial" pitchFamily="34" charset="0"/>
        <a:buNone/>
        <a:defRPr lang="en-US" sz="1400" kern="1200" dirty="0">
          <a:solidFill>
            <a:srgbClr val="000000"/>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5.em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8.emf"/></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noFill/>
        </p:spPr>
        <p:txBody>
          <a:bodyPr>
            <a:normAutofit/>
          </a:bodyPr>
          <a:lstStyle/>
          <a:p>
            <a:r>
              <a:rPr lang="en-US" altLang="zh-TW" sz="4000" dirty="0"/>
              <a:t>Topic </a:t>
            </a:r>
            <a:r>
              <a:rPr lang="en-US" altLang="zh-TW" sz="4000" dirty="0" smtClean="0"/>
              <a:t/>
            </a:r>
            <a:br>
              <a:rPr lang="en-US" altLang="zh-TW" sz="4000" dirty="0" smtClean="0"/>
            </a:br>
            <a:r>
              <a:rPr lang="en-US" altLang="zh-TW" sz="4000" dirty="0" smtClean="0"/>
              <a:t>Troubleshooting</a:t>
            </a:r>
            <a:endParaRPr lang="en-US" altLang="zh-TW" sz="4000" dirty="0"/>
          </a:p>
        </p:txBody>
      </p:sp>
      <p:sp>
        <p:nvSpPr>
          <p:cNvPr id="3075" name="Rectangle 3"/>
          <p:cNvSpPr>
            <a:spLocks noGrp="1" noChangeArrowheads="1"/>
          </p:cNvSpPr>
          <p:nvPr>
            <p:ph type="subTitle" idx="4294967295"/>
          </p:nvPr>
        </p:nvSpPr>
        <p:spPr>
          <a:xfrm>
            <a:off x="221393" y="1236689"/>
            <a:ext cx="7495589" cy="1118584"/>
          </a:xfrm>
          <a:noFill/>
        </p:spPr>
        <p:txBody>
          <a:bodyPr>
            <a:normAutofit/>
          </a:bodyPr>
          <a:lstStyle/>
          <a:p>
            <a:pPr marL="0" indent="0" eaLnBrk="1" hangingPunct="1">
              <a:lnSpc>
                <a:spcPct val="70000"/>
              </a:lnSpc>
              <a:buNone/>
            </a:pPr>
            <a:r>
              <a:rPr lang="en-US" altLang="zh-TW" sz="3200" dirty="0" smtClean="0">
                <a:solidFill>
                  <a:srgbClr val="FFFF00"/>
                </a:solidFill>
                <a:ea typeface="新細明體" pitchFamily="18" charset="-120"/>
              </a:rPr>
              <a:t>CCNA Routing and Switching </a:t>
            </a:r>
          </a:p>
          <a:p>
            <a:pPr marL="0" indent="0" eaLnBrk="1" hangingPunct="1">
              <a:lnSpc>
                <a:spcPct val="70000"/>
              </a:lnSpc>
              <a:buNone/>
            </a:pPr>
            <a:r>
              <a:rPr lang="en-US" altLang="zh-TW" sz="3200" dirty="0" smtClean="0">
                <a:solidFill>
                  <a:srgbClr val="FFFF00"/>
                </a:solidFill>
                <a:ea typeface="新細明體" pitchFamily="18" charset="-120"/>
              </a:rPr>
              <a:t>200-120 Examination</a:t>
            </a:r>
          </a:p>
        </p:txBody>
      </p:sp>
      <p:sp>
        <p:nvSpPr>
          <p:cNvPr id="4" name="Rectangle 3"/>
          <p:cNvSpPr txBox="1">
            <a:spLocks noChangeArrowheads="1"/>
          </p:cNvSpPr>
          <p:nvPr/>
        </p:nvSpPr>
        <p:spPr>
          <a:xfrm>
            <a:off x="221392" y="5296071"/>
            <a:ext cx="7301626" cy="942109"/>
          </a:xfrm>
          <a:prstGeom prst="rect">
            <a:avLst/>
          </a:prstGeom>
          <a:noFill/>
        </p:spPr>
        <p:txBody>
          <a:bodyPr vert="horz" lIns="91440" tIns="45720" rIns="91440" bIns="45720" rtlCol="0">
            <a:normAutofit fontScale="92500"/>
          </a:bodyPr>
          <a:lstStyle>
            <a:lvl1pPr marL="228600" indent="-228600" algn="l" defTabSz="914400" rtl="0" eaLnBrk="1" latinLnBrk="0" hangingPunct="1">
              <a:lnSpc>
                <a:spcPct val="95000"/>
              </a:lnSpc>
              <a:spcBef>
                <a:spcPts val="1440"/>
              </a:spcBef>
              <a:buClr>
                <a:schemeClr val="tx2"/>
              </a:buClr>
              <a:buSzPct val="90000"/>
              <a:buFont typeface="Arial" pitchFamily="34" charset="0"/>
              <a:buChar char="•"/>
              <a:tabLst/>
              <a:defRPr lang="en-US" sz="2000" kern="1200" dirty="0" smtClean="0">
                <a:solidFill>
                  <a:srgbClr val="000000"/>
                </a:solidFill>
                <a:latin typeface="+mj-lt"/>
                <a:ea typeface="+mn-ea"/>
                <a:cs typeface="+mn-cs"/>
              </a:defRPr>
            </a:lvl1pPr>
            <a:lvl2pPr marL="511175" indent="-285750" algn="l" defTabSz="914400" rtl="0" eaLnBrk="1" latinLnBrk="0" hangingPunct="1">
              <a:lnSpc>
                <a:spcPct val="95000"/>
              </a:lnSpc>
              <a:spcBef>
                <a:spcPts val="840"/>
              </a:spcBef>
              <a:buClr>
                <a:schemeClr val="tx2"/>
              </a:buClr>
              <a:buFont typeface="Arial" pitchFamily="34" charset="0"/>
              <a:buChar char="–"/>
              <a:defRPr lang="en-US" sz="1800" kern="1200" dirty="0" smtClean="0">
                <a:solidFill>
                  <a:srgbClr val="000000"/>
                </a:solidFill>
                <a:latin typeface="+mj-lt"/>
                <a:ea typeface="+mn-ea"/>
                <a:cs typeface="+mn-cs"/>
              </a:defRPr>
            </a:lvl2pPr>
            <a:lvl3pPr marL="855662" indent="-285750" algn="l" defTabSz="914400" rtl="0" eaLnBrk="1" latinLnBrk="0" hangingPunct="1">
              <a:lnSpc>
                <a:spcPct val="95000"/>
              </a:lnSpc>
              <a:spcBef>
                <a:spcPts val="840"/>
              </a:spcBef>
              <a:buFont typeface="Arial" pitchFamily="34" charset="0"/>
              <a:buChar char="•"/>
              <a:defRPr lang="en-US" sz="1600" kern="1200" dirty="0" smtClean="0">
                <a:solidFill>
                  <a:srgbClr val="000000"/>
                </a:solidFill>
                <a:latin typeface="+mj-lt"/>
                <a:ea typeface="+mn-ea"/>
                <a:cs typeface="+mn-cs"/>
              </a:defRPr>
            </a:lvl3pPr>
            <a:lvl4pPr marL="688975" indent="0" algn="l" defTabSz="914400" rtl="0" eaLnBrk="1" latinLnBrk="0" hangingPunct="1">
              <a:lnSpc>
                <a:spcPct val="95000"/>
              </a:lnSpc>
              <a:spcBef>
                <a:spcPts val="840"/>
              </a:spcBef>
              <a:buFont typeface="Arial" pitchFamily="34" charset="0"/>
              <a:buNone/>
              <a:defRPr lang="en-US" sz="1400" kern="1200" dirty="0" smtClean="0">
                <a:solidFill>
                  <a:srgbClr val="000000"/>
                </a:solidFill>
                <a:latin typeface="+mj-lt"/>
                <a:ea typeface="+mn-ea"/>
                <a:cs typeface="+mn-cs"/>
              </a:defRPr>
            </a:lvl4pPr>
            <a:lvl5pPr marL="801688" indent="0" algn="l" defTabSz="914400" rtl="0" eaLnBrk="1" latinLnBrk="0" hangingPunct="1">
              <a:lnSpc>
                <a:spcPct val="95000"/>
              </a:lnSpc>
              <a:spcBef>
                <a:spcPts val="840"/>
              </a:spcBef>
              <a:buFont typeface="Arial" pitchFamily="34" charset="0"/>
              <a:buNone/>
              <a:defRPr lang="en-US" sz="1400" kern="1200" dirty="0">
                <a:solidFill>
                  <a:srgbClr val="000000"/>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fontAlgn="auto">
              <a:lnSpc>
                <a:spcPct val="70000"/>
              </a:lnSpc>
              <a:spcAft>
                <a:spcPts val="0"/>
              </a:spcAft>
              <a:buFont typeface="Arial" pitchFamily="34" charset="0"/>
              <a:buNone/>
            </a:pPr>
            <a:r>
              <a:rPr lang="en-US" altLang="zh-TW" sz="2800" dirty="0" err="1" smtClean="0">
                <a:solidFill>
                  <a:srgbClr val="C00000"/>
                </a:solidFill>
                <a:ea typeface="新細明體" pitchFamily="18" charset="-120"/>
              </a:rPr>
              <a:t>Jeng-Yueng</a:t>
            </a:r>
            <a:r>
              <a:rPr lang="en-US" altLang="zh-TW" sz="2800" dirty="0" smtClean="0">
                <a:solidFill>
                  <a:srgbClr val="C00000"/>
                </a:solidFill>
                <a:ea typeface="新細明體" pitchFamily="18" charset="-120"/>
              </a:rPr>
              <a:t> Chen</a:t>
            </a:r>
          </a:p>
          <a:p>
            <a:pPr marL="0" indent="0" fontAlgn="auto">
              <a:lnSpc>
                <a:spcPct val="70000"/>
              </a:lnSpc>
              <a:spcAft>
                <a:spcPts val="0"/>
              </a:spcAft>
              <a:buFont typeface="Arial" pitchFamily="34" charset="0"/>
              <a:buNone/>
            </a:pPr>
            <a:r>
              <a:rPr lang="en-US" altLang="zh-TW" sz="2800" dirty="0" err="1" smtClean="0">
                <a:solidFill>
                  <a:srgbClr val="C00000"/>
                </a:solidFill>
                <a:ea typeface="新細明體" pitchFamily="18" charset="-120"/>
              </a:rPr>
              <a:t>Hsiuping</a:t>
            </a:r>
            <a:r>
              <a:rPr lang="en-US" altLang="zh-TW" sz="2800" dirty="0" smtClean="0">
                <a:solidFill>
                  <a:srgbClr val="C00000"/>
                </a:solidFill>
                <a:ea typeface="新細明體" pitchFamily="18" charset="-120"/>
              </a:rPr>
              <a:t> University of Science and Technology</a:t>
            </a:r>
            <a:endParaRPr lang="en-US" altLang="zh-TW" sz="2800" dirty="0">
              <a:solidFill>
                <a:srgbClr val="C00000"/>
              </a:solidFill>
              <a:ea typeface="新細明體" pitchFamily="18" charset="-120"/>
            </a:endParaRP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Refer to the exhibit</a:t>
            </a:r>
            <a:r>
              <a:rPr lang="en-US" altLang="zh-TW" dirty="0" smtClean="0"/>
              <a:t>. </a:t>
            </a:r>
            <a:r>
              <a:rPr lang="en-US" altLang="zh-TW" dirty="0"/>
              <a:t>The network shown in the diagram is experiencing connectivity problems. Which of the </a:t>
            </a:r>
            <a:r>
              <a:rPr lang="en-US" altLang="zh-TW" dirty="0" smtClean="0"/>
              <a:t>following will </a:t>
            </a:r>
            <a:r>
              <a:rPr lang="en-US" altLang="zh-TW" dirty="0"/>
              <a:t>correct the problems? (Choose two.)</a:t>
            </a:r>
            <a:endParaRPr lang="zh-TW" altLang="en-US" dirty="0"/>
          </a:p>
        </p:txBody>
      </p:sp>
      <p:sp>
        <p:nvSpPr>
          <p:cNvPr id="3" name="標題 2"/>
          <p:cNvSpPr>
            <a:spLocks noGrp="1"/>
          </p:cNvSpPr>
          <p:nvPr>
            <p:ph type="title"/>
          </p:nvPr>
        </p:nvSpPr>
        <p:spPr/>
        <p:txBody>
          <a:bodyPr/>
          <a:lstStyle/>
          <a:p>
            <a:r>
              <a:rPr lang="en-US" altLang="zh-TW" dirty="0" smtClean="0"/>
              <a:t>258</a:t>
            </a:r>
            <a:endParaRPr lang="zh-TW" altLang="en-US" dirty="0"/>
          </a:p>
        </p:txBody>
      </p:sp>
      <p:pic>
        <p:nvPicPr>
          <p:cNvPr id="4" name="圖片 3"/>
          <p:cNvPicPr>
            <a:picLocks noChangeAspect="1"/>
          </p:cNvPicPr>
          <p:nvPr/>
        </p:nvPicPr>
        <p:blipFill>
          <a:blip r:embed="rId2"/>
          <a:stretch>
            <a:fillRect/>
          </a:stretch>
        </p:blipFill>
        <p:spPr>
          <a:xfrm>
            <a:off x="1563636" y="2633567"/>
            <a:ext cx="6164519" cy="2496709"/>
          </a:xfrm>
          <a:prstGeom prst="rect">
            <a:avLst/>
          </a:prstGeom>
        </p:spPr>
      </p:pic>
    </p:spTree>
    <p:extLst>
      <p:ext uri="{BB962C8B-B14F-4D97-AF65-F5344CB8AC3E}">
        <p14:creationId xmlns:p14="http://schemas.microsoft.com/office/powerpoint/2010/main" val="6030810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pPr marL="568325" lvl="1" indent="-342900">
              <a:buFont typeface="+mj-lt"/>
              <a:buAutoNum type="alphaUcPeriod"/>
            </a:pPr>
            <a:r>
              <a:rPr lang="en-US" altLang="zh-TW" dirty="0"/>
              <a:t>Configure the gateway on Host A as 10.1.1.1.</a:t>
            </a:r>
          </a:p>
          <a:p>
            <a:pPr marL="568325" lvl="1" indent="-342900">
              <a:buFont typeface="+mj-lt"/>
              <a:buAutoNum type="alphaUcPeriod"/>
            </a:pPr>
            <a:r>
              <a:rPr lang="en-US" altLang="zh-TW" dirty="0" smtClean="0"/>
              <a:t>Configure </a:t>
            </a:r>
            <a:r>
              <a:rPr lang="en-US" altLang="zh-TW" dirty="0"/>
              <a:t>the gateway on Host B as 10.1.2.254.</a:t>
            </a:r>
          </a:p>
          <a:p>
            <a:pPr marL="568325" lvl="1" indent="-342900">
              <a:buFont typeface="+mj-lt"/>
              <a:buAutoNum type="alphaUcPeriod"/>
            </a:pPr>
            <a:r>
              <a:rPr lang="en-US" altLang="zh-TW" dirty="0" smtClean="0"/>
              <a:t>Configure </a:t>
            </a:r>
            <a:r>
              <a:rPr lang="en-US" altLang="zh-TW" dirty="0"/>
              <a:t>the IP address of Host A as 10.1.2.2.</a:t>
            </a:r>
          </a:p>
          <a:p>
            <a:pPr marL="568325" lvl="1" indent="-342900">
              <a:buFont typeface="+mj-lt"/>
              <a:buAutoNum type="alphaUcPeriod"/>
            </a:pPr>
            <a:r>
              <a:rPr lang="en-US" altLang="zh-TW" dirty="0" smtClean="0"/>
              <a:t>Configure </a:t>
            </a:r>
            <a:r>
              <a:rPr lang="en-US" altLang="zh-TW" dirty="0"/>
              <a:t>the IP address of Host B as 10.1.2.2.</a:t>
            </a:r>
          </a:p>
          <a:p>
            <a:pPr marL="568325" lvl="1" indent="-342900">
              <a:buFont typeface="+mj-lt"/>
              <a:buAutoNum type="alphaUcPeriod"/>
            </a:pPr>
            <a:r>
              <a:rPr lang="en-US" altLang="zh-TW" dirty="0" smtClean="0"/>
              <a:t>Configure </a:t>
            </a:r>
            <a:r>
              <a:rPr lang="en-US" altLang="zh-TW" dirty="0"/>
              <a:t>the masks on both hosts to be 255.255.255.224.</a:t>
            </a:r>
          </a:p>
          <a:p>
            <a:pPr marL="568325" lvl="1" indent="-342900">
              <a:buFont typeface="+mj-lt"/>
              <a:buAutoNum type="alphaUcPeriod"/>
            </a:pPr>
            <a:r>
              <a:rPr lang="en-US" altLang="zh-TW" dirty="0" smtClean="0"/>
              <a:t>Configure </a:t>
            </a:r>
            <a:r>
              <a:rPr lang="en-US" altLang="zh-TW" dirty="0"/>
              <a:t>the masks on both hosts to be 255.255.255.240.</a:t>
            </a:r>
            <a:endParaRPr lang="zh-TW" altLang="en-US" dirty="0"/>
          </a:p>
        </p:txBody>
      </p:sp>
      <p:sp>
        <p:nvSpPr>
          <p:cNvPr id="3" name="標題 2"/>
          <p:cNvSpPr>
            <a:spLocks noGrp="1"/>
          </p:cNvSpPr>
          <p:nvPr>
            <p:ph type="title"/>
          </p:nvPr>
        </p:nvSpPr>
        <p:spPr/>
        <p:txBody>
          <a:bodyPr/>
          <a:lstStyle/>
          <a:p>
            <a:r>
              <a:rPr lang="en-US" altLang="zh-TW" dirty="0" smtClean="0"/>
              <a:t>258</a:t>
            </a:r>
            <a:endParaRPr lang="zh-TW" altLang="en-US" dirty="0"/>
          </a:p>
        </p:txBody>
      </p:sp>
      <p:sp>
        <p:nvSpPr>
          <p:cNvPr id="4" name="圓角矩形 3"/>
          <p:cNvSpPr/>
          <p:nvPr/>
        </p:nvSpPr>
        <p:spPr>
          <a:xfrm>
            <a:off x="239713" y="1208301"/>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5" name="圓角矩形 4"/>
          <p:cNvSpPr/>
          <p:nvPr/>
        </p:nvSpPr>
        <p:spPr>
          <a:xfrm>
            <a:off x="239713" y="1886726"/>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12159405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Refer to the exhibit</a:t>
            </a:r>
            <a:r>
              <a:rPr lang="en-US" altLang="zh-TW" dirty="0" smtClean="0"/>
              <a:t>. </a:t>
            </a:r>
            <a:r>
              <a:rPr lang="en-US" altLang="zh-TW" dirty="0"/>
              <a:t>A problem with network connectivity has been observed. It is suspected that the cable </a:t>
            </a:r>
            <a:r>
              <a:rPr lang="en-US" altLang="zh-TW" dirty="0" smtClean="0"/>
              <a:t>connected to </a:t>
            </a:r>
            <a:r>
              <a:rPr lang="en-US" altLang="zh-TW" dirty="0"/>
              <a:t>switch port Fa0/9 on Switch1 is disconnected. What would be an effect of this cable </a:t>
            </a:r>
            <a:r>
              <a:rPr lang="en-US" altLang="zh-TW" dirty="0" smtClean="0"/>
              <a:t>being disconnected</a:t>
            </a:r>
            <a:r>
              <a:rPr lang="en-US" altLang="zh-TW" dirty="0"/>
              <a:t>?</a:t>
            </a:r>
            <a:endParaRPr lang="zh-TW" altLang="en-US" dirty="0"/>
          </a:p>
        </p:txBody>
      </p:sp>
      <p:sp>
        <p:nvSpPr>
          <p:cNvPr id="3" name="標題 2"/>
          <p:cNvSpPr>
            <a:spLocks noGrp="1"/>
          </p:cNvSpPr>
          <p:nvPr>
            <p:ph type="title"/>
          </p:nvPr>
        </p:nvSpPr>
        <p:spPr/>
        <p:txBody>
          <a:bodyPr/>
          <a:lstStyle/>
          <a:p>
            <a:r>
              <a:rPr lang="en-US" altLang="zh-TW" dirty="0" smtClean="0"/>
              <a:t>259</a:t>
            </a:r>
            <a:endParaRPr lang="zh-TW" altLang="en-US" dirty="0"/>
          </a:p>
        </p:txBody>
      </p:sp>
      <p:pic>
        <p:nvPicPr>
          <p:cNvPr id="4" name="圖片 3"/>
          <p:cNvPicPr>
            <a:picLocks noChangeAspect="1"/>
          </p:cNvPicPr>
          <p:nvPr/>
        </p:nvPicPr>
        <p:blipFill>
          <a:blip r:embed="rId2"/>
          <a:stretch>
            <a:fillRect/>
          </a:stretch>
        </p:blipFill>
        <p:spPr>
          <a:xfrm>
            <a:off x="1300604" y="2701072"/>
            <a:ext cx="6634027" cy="2849522"/>
          </a:xfrm>
          <a:prstGeom prst="rect">
            <a:avLst/>
          </a:prstGeom>
        </p:spPr>
      </p:pic>
    </p:spTree>
    <p:extLst>
      <p:ext uri="{BB962C8B-B14F-4D97-AF65-F5344CB8AC3E}">
        <p14:creationId xmlns:p14="http://schemas.microsoft.com/office/powerpoint/2010/main" val="33853701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pPr marL="568325" lvl="1" indent="-342900">
              <a:buFont typeface="+mj-lt"/>
              <a:buAutoNum type="alphaUcPeriod"/>
            </a:pPr>
            <a:r>
              <a:rPr lang="en-US" altLang="zh-TW" dirty="0"/>
              <a:t>Host B would not be able to access the server in VLAN9 until the cable is reconnected.</a:t>
            </a:r>
          </a:p>
          <a:p>
            <a:pPr marL="568325" lvl="1" indent="-342900">
              <a:buFont typeface="+mj-lt"/>
              <a:buAutoNum type="alphaUcPeriod"/>
            </a:pPr>
            <a:r>
              <a:rPr lang="en-US" altLang="zh-TW" dirty="0" smtClean="0"/>
              <a:t>Communication </a:t>
            </a:r>
            <a:r>
              <a:rPr lang="en-US" altLang="zh-TW" dirty="0"/>
              <a:t>between VLAN3 and the other VLANs would be disabled.</a:t>
            </a:r>
          </a:p>
          <a:p>
            <a:pPr marL="568325" lvl="1" indent="-342900">
              <a:buFont typeface="+mj-lt"/>
              <a:buAutoNum type="alphaUcPeriod"/>
            </a:pPr>
            <a:r>
              <a:rPr lang="en-US" altLang="zh-TW" dirty="0" smtClean="0"/>
              <a:t>The </a:t>
            </a:r>
            <a:r>
              <a:rPr lang="en-US" altLang="zh-TW" dirty="0"/>
              <a:t>transfer of files from Host B to the server in VLAN9 would be significantly slower.</a:t>
            </a:r>
          </a:p>
          <a:p>
            <a:pPr marL="568325" lvl="1" indent="-342900">
              <a:buFont typeface="+mj-lt"/>
              <a:buAutoNum type="alphaUcPeriod"/>
            </a:pPr>
            <a:r>
              <a:rPr lang="en-US" altLang="zh-TW" dirty="0" smtClean="0"/>
              <a:t>For </a:t>
            </a:r>
            <a:r>
              <a:rPr lang="en-US" altLang="zh-TW" dirty="0"/>
              <a:t>less than a minute, Host B would not be able to access the server in VLAN9. Then </a:t>
            </a:r>
            <a:r>
              <a:rPr lang="en-US" altLang="zh-TW" dirty="0" smtClean="0"/>
              <a:t>normal network </a:t>
            </a:r>
            <a:r>
              <a:rPr lang="en-US" altLang="zh-TW" dirty="0"/>
              <a:t>function would resume.</a:t>
            </a:r>
            <a:endParaRPr lang="zh-TW" altLang="en-US" dirty="0"/>
          </a:p>
        </p:txBody>
      </p:sp>
      <p:sp>
        <p:nvSpPr>
          <p:cNvPr id="3" name="標題 2"/>
          <p:cNvSpPr>
            <a:spLocks noGrp="1"/>
          </p:cNvSpPr>
          <p:nvPr>
            <p:ph type="title"/>
          </p:nvPr>
        </p:nvSpPr>
        <p:spPr/>
        <p:txBody>
          <a:bodyPr/>
          <a:lstStyle/>
          <a:p>
            <a:r>
              <a:rPr lang="en-US" altLang="zh-TW" dirty="0" smtClean="0"/>
              <a:t>259</a:t>
            </a:r>
            <a:endParaRPr lang="zh-TW" altLang="en-US" dirty="0"/>
          </a:p>
        </p:txBody>
      </p:sp>
      <p:sp>
        <p:nvSpPr>
          <p:cNvPr id="4" name="圓角矩形 3"/>
          <p:cNvSpPr/>
          <p:nvPr/>
        </p:nvSpPr>
        <p:spPr>
          <a:xfrm>
            <a:off x="239713" y="2432414"/>
            <a:ext cx="8693072" cy="620502"/>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pic>
        <p:nvPicPr>
          <p:cNvPr id="5" name="圖片 4"/>
          <p:cNvPicPr>
            <a:picLocks noChangeAspect="1"/>
          </p:cNvPicPr>
          <p:nvPr/>
        </p:nvPicPr>
        <p:blipFill>
          <a:blip r:embed="rId2"/>
          <a:stretch>
            <a:fillRect/>
          </a:stretch>
        </p:blipFill>
        <p:spPr>
          <a:xfrm>
            <a:off x="1269235" y="3222369"/>
            <a:ext cx="6634027" cy="2849522"/>
          </a:xfrm>
          <a:prstGeom prst="rect">
            <a:avLst/>
          </a:prstGeom>
        </p:spPr>
      </p:pic>
    </p:spTree>
    <p:extLst>
      <p:ext uri="{BB962C8B-B14F-4D97-AF65-F5344CB8AC3E}">
        <p14:creationId xmlns:p14="http://schemas.microsoft.com/office/powerpoint/2010/main" val="24025256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Refer to the exhibit</a:t>
            </a:r>
            <a:r>
              <a:rPr lang="en-US" altLang="zh-TW" dirty="0" smtClean="0"/>
              <a:t>. </a:t>
            </a:r>
            <a:r>
              <a:rPr lang="en-US" altLang="zh-TW" dirty="0" err="1"/>
              <a:t>HostA</a:t>
            </a:r>
            <a:r>
              <a:rPr lang="en-US" altLang="zh-TW" dirty="0"/>
              <a:t> cannot ping </a:t>
            </a:r>
            <a:r>
              <a:rPr lang="en-US" altLang="zh-TW" dirty="0" err="1"/>
              <a:t>HostB</a:t>
            </a:r>
            <a:r>
              <a:rPr lang="en-US" altLang="zh-TW" dirty="0"/>
              <a:t>. Assuming routing is properly configured, what is the cause of </a:t>
            </a:r>
            <a:r>
              <a:rPr lang="en-US" altLang="zh-TW" dirty="0" smtClean="0"/>
              <a:t>this problem</a:t>
            </a:r>
            <a:r>
              <a:rPr lang="en-US" altLang="zh-TW" dirty="0"/>
              <a:t>?</a:t>
            </a:r>
            <a:endParaRPr lang="zh-TW" altLang="en-US" dirty="0"/>
          </a:p>
        </p:txBody>
      </p:sp>
      <p:sp>
        <p:nvSpPr>
          <p:cNvPr id="3" name="標題 2"/>
          <p:cNvSpPr>
            <a:spLocks noGrp="1"/>
          </p:cNvSpPr>
          <p:nvPr>
            <p:ph type="title"/>
          </p:nvPr>
        </p:nvSpPr>
        <p:spPr/>
        <p:txBody>
          <a:bodyPr/>
          <a:lstStyle/>
          <a:p>
            <a:r>
              <a:rPr lang="en-US" altLang="zh-TW" dirty="0" smtClean="0"/>
              <a:t>260</a:t>
            </a:r>
            <a:endParaRPr lang="zh-TW" altLang="en-US" dirty="0"/>
          </a:p>
        </p:txBody>
      </p:sp>
      <p:pic>
        <p:nvPicPr>
          <p:cNvPr id="4" name="圖片 3"/>
          <p:cNvPicPr>
            <a:picLocks noChangeAspect="1"/>
          </p:cNvPicPr>
          <p:nvPr/>
        </p:nvPicPr>
        <p:blipFill>
          <a:blip r:embed="rId2"/>
          <a:stretch>
            <a:fillRect/>
          </a:stretch>
        </p:blipFill>
        <p:spPr>
          <a:xfrm>
            <a:off x="1606731" y="1997652"/>
            <a:ext cx="5834801" cy="3757526"/>
          </a:xfrm>
          <a:prstGeom prst="rect">
            <a:avLst/>
          </a:prstGeom>
        </p:spPr>
      </p:pic>
    </p:spTree>
    <p:extLst>
      <p:ext uri="{BB962C8B-B14F-4D97-AF65-F5344CB8AC3E}">
        <p14:creationId xmlns:p14="http://schemas.microsoft.com/office/powerpoint/2010/main" val="35108907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pPr marL="568325" lvl="1" indent="-342900">
              <a:buFont typeface="+mj-lt"/>
              <a:buAutoNum type="alphaUcPeriod"/>
            </a:pPr>
            <a:r>
              <a:rPr lang="en-US" altLang="zh-TW" dirty="0" err="1"/>
              <a:t>HostA</a:t>
            </a:r>
            <a:r>
              <a:rPr lang="en-US" altLang="zh-TW" dirty="0"/>
              <a:t> is not on the same subnet as its default gateway.</a:t>
            </a:r>
          </a:p>
          <a:p>
            <a:pPr marL="568325" lvl="1" indent="-342900">
              <a:buFont typeface="+mj-lt"/>
              <a:buAutoNum type="alphaUcPeriod"/>
            </a:pPr>
            <a:r>
              <a:rPr lang="en-US" altLang="zh-TW" dirty="0" smtClean="0"/>
              <a:t>The </a:t>
            </a:r>
            <a:r>
              <a:rPr lang="en-US" altLang="zh-TW" dirty="0"/>
              <a:t>address of </a:t>
            </a:r>
            <a:r>
              <a:rPr lang="en-US" altLang="zh-TW" dirty="0" err="1"/>
              <a:t>SwitchA</a:t>
            </a:r>
            <a:r>
              <a:rPr lang="en-US" altLang="zh-TW" dirty="0"/>
              <a:t> is a subnet address.</a:t>
            </a:r>
          </a:p>
          <a:p>
            <a:pPr marL="568325" lvl="1" indent="-342900">
              <a:buFont typeface="+mj-lt"/>
              <a:buAutoNum type="alphaUcPeriod"/>
            </a:pPr>
            <a:r>
              <a:rPr lang="en-US" altLang="zh-TW" dirty="0" smtClean="0"/>
              <a:t>The </a:t>
            </a:r>
            <a:r>
              <a:rPr lang="en-US" altLang="zh-TW" dirty="0"/>
              <a:t>Fa0/0 interface on </a:t>
            </a:r>
            <a:r>
              <a:rPr lang="en-US" altLang="zh-TW" dirty="0" err="1"/>
              <a:t>RouterA</a:t>
            </a:r>
            <a:r>
              <a:rPr lang="en-US" altLang="zh-TW" dirty="0"/>
              <a:t> is on a subnet that can't be used.</a:t>
            </a:r>
          </a:p>
          <a:p>
            <a:pPr marL="568325" lvl="1" indent="-342900">
              <a:buFont typeface="+mj-lt"/>
              <a:buAutoNum type="alphaUcPeriod"/>
            </a:pPr>
            <a:r>
              <a:rPr lang="en-US" altLang="zh-TW" dirty="0" smtClean="0"/>
              <a:t>The </a:t>
            </a:r>
            <a:r>
              <a:rPr lang="en-US" altLang="zh-TW" dirty="0"/>
              <a:t>serial interfaces of the routers are not on the same subnet.</a:t>
            </a:r>
          </a:p>
          <a:p>
            <a:pPr marL="568325" lvl="1" indent="-342900">
              <a:buFont typeface="+mj-lt"/>
              <a:buAutoNum type="alphaUcPeriod"/>
            </a:pPr>
            <a:r>
              <a:rPr lang="en-US" altLang="zh-TW" dirty="0" smtClean="0"/>
              <a:t>The </a:t>
            </a:r>
            <a:r>
              <a:rPr lang="en-US" altLang="zh-TW" dirty="0"/>
              <a:t>Fa0/0 interface on </a:t>
            </a:r>
            <a:r>
              <a:rPr lang="en-US" altLang="zh-TW" dirty="0" err="1"/>
              <a:t>RouterB</a:t>
            </a:r>
            <a:r>
              <a:rPr lang="en-US" altLang="zh-TW" dirty="0"/>
              <a:t> is using a broadcast address.</a:t>
            </a:r>
            <a:endParaRPr lang="zh-TW" altLang="en-US" dirty="0"/>
          </a:p>
        </p:txBody>
      </p:sp>
      <p:sp>
        <p:nvSpPr>
          <p:cNvPr id="3" name="標題 2"/>
          <p:cNvSpPr>
            <a:spLocks noGrp="1"/>
          </p:cNvSpPr>
          <p:nvPr>
            <p:ph type="title"/>
          </p:nvPr>
        </p:nvSpPr>
        <p:spPr/>
        <p:txBody>
          <a:bodyPr/>
          <a:lstStyle/>
          <a:p>
            <a:r>
              <a:rPr lang="en-US" altLang="zh-TW" dirty="0" smtClean="0"/>
              <a:t>260</a:t>
            </a:r>
            <a:endParaRPr lang="zh-TW" altLang="en-US" dirty="0"/>
          </a:p>
        </p:txBody>
      </p:sp>
      <p:sp>
        <p:nvSpPr>
          <p:cNvPr id="4" name="圓角矩形 3"/>
          <p:cNvSpPr/>
          <p:nvPr/>
        </p:nvSpPr>
        <p:spPr>
          <a:xfrm>
            <a:off x="239713" y="1886726"/>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7461993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Which router IOS commands can be used to troubleshoot LAN connectivity problems? (</a:t>
            </a:r>
            <a:r>
              <a:rPr lang="en-US" altLang="zh-TW" dirty="0" smtClean="0"/>
              <a:t>Choose three</a:t>
            </a:r>
            <a:r>
              <a:rPr lang="en-US" altLang="zh-TW" dirty="0"/>
              <a:t>.)</a:t>
            </a:r>
          </a:p>
          <a:p>
            <a:pPr marL="568325" lvl="1" indent="-342900">
              <a:buFont typeface="+mj-lt"/>
              <a:buAutoNum type="alphaUcPeriod"/>
            </a:pPr>
            <a:r>
              <a:rPr lang="en-US" altLang="zh-TW" dirty="0" smtClean="0"/>
              <a:t>ping</a:t>
            </a:r>
            <a:endParaRPr lang="en-US" altLang="zh-TW" dirty="0"/>
          </a:p>
          <a:p>
            <a:pPr marL="568325" lvl="1" indent="-342900">
              <a:buFont typeface="+mj-lt"/>
              <a:buAutoNum type="alphaUcPeriod"/>
            </a:pPr>
            <a:r>
              <a:rPr lang="en-US" altLang="zh-TW" dirty="0" err="1" smtClean="0"/>
              <a:t>tracert</a:t>
            </a:r>
            <a:endParaRPr lang="en-US" altLang="zh-TW" dirty="0"/>
          </a:p>
          <a:p>
            <a:pPr marL="568325" lvl="1" indent="-342900">
              <a:buFont typeface="+mj-lt"/>
              <a:buAutoNum type="alphaUcPeriod"/>
            </a:pPr>
            <a:r>
              <a:rPr lang="en-US" altLang="zh-TW" dirty="0" smtClean="0"/>
              <a:t>ipconfig</a:t>
            </a:r>
            <a:endParaRPr lang="en-US" altLang="zh-TW" dirty="0"/>
          </a:p>
          <a:p>
            <a:pPr marL="568325" lvl="1" indent="-342900">
              <a:buFont typeface="+mj-lt"/>
              <a:buAutoNum type="alphaUcPeriod"/>
            </a:pPr>
            <a:r>
              <a:rPr lang="en-US" altLang="zh-TW" dirty="0" smtClean="0"/>
              <a:t>show </a:t>
            </a:r>
            <a:r>
              <a:rPr lang="en-US" altLang="zh-TW" dirty="0" err="1"/>
              <a:t>ip</a:t>
            </a:r>
            <a:r>
              <a:rPr lang="en-US" altLang="zh-TW" dirty="0"/>
              <a:t> route</a:t>
            </a:r>
          </a:p>
          <a:p>
            <a:pPr marL="568325" lvl="1" indent="-342900">
              <a:buFont typeface="+mj-lt"/>
              <a:buAutoNum type="alphaUcPeriod"/>
            </a:pPr>
            <a:r>
              <a:rPr lang="en-US" altLang="zh-TW" dirty="0" err="1" smtClean="0"/>
              <a:t>winipcfg</a:t>
            </a:r>
            <a:endParaRPr lang="en-US" altLang="zh-TW" dirty="0"/>
          </a:p>
          <a:p>
            <a:pPr marL="568325" lvl="1" indent="-342900">
              <a:buFont typeface="+mj-lt"/>
              <a:buAutoNum type="alphaUcPeriod"/>
            </a:pPr>
            <a:r>
              <a:rPr lang="en-US" altLang="zh-TW" dirty="0" smtClean="0"/>
              <a:t>show </a:t>
            </a:r>
            <a:r>
              <a:rPr lang="en-US" altLang="zh-TW" dirty="0"/>
              <a:t>interfaces</a:t>
            </a:r>
            <a:endParaRPr lang="zh-TW" altLang="en-US" dirty="0"/>
          </a:p>
        </p:txBody>
      </p:sp>
      <p:sp>
        <p:nvSpPr>
          <p:cNvPr id="3" name="標題 2"/>
          <p:cNvSpPr>
            <a:spLocks noGrp="1"/>
          </p:cNvSpPr>
          <p:nvPr>
            <p:ph type="title"/>
          </p:nvPr>
        </p:nvSpPr>
        <p:spPr/>
        <p:txBody>
          <a:bodyPr/>
          <a:lstStyle/>
          <a:p>
            <a:r>
              <a:rPr lang="en-US" altLang="zh-TW" dirty="0" smtClean="0"/>
              <a:t>261</a:t>
            </a:r>
            <a:endParaRPr lang="zh-TW" altLang="en-US" dirty="0"/>
          </a:p>
        </p:txBody>
      </p:sp>
      <p:sp>
        <p:nvSpPr>
          <p:cNvPr id="4" name="圓角矩形 3"/>
          <p:cNvSpPr/>
          <p:nvPr/>
        </p:nvSpPr>
        <p:spPr>
          <a:xfrm>
            <a:off x="239713" y="1591764"/>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5" name="圓角矩形 4"/>
          <p:cNvSpPr/>
          <p:nvPr/>
        </p:nvSpPr>
        <p:spPr>
          <a:xfrm>
            <a:off x="239713" y="2594643"/>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6" name="圓角矩形 5"/>
          <p:cNvSpPr/>
          <p:nvPr/>
        </p:nvSpPr>
        <p:spPr>
          <a:xfrm>
            <a:off x="239713" y="3273071"/>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2512080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A network administrator is troubleshooting the OSPF configuration of routers R1 and R2. </a:t>
            </a:r>
            <a:r>
              <a:rPr lang="en-US" altLang="zh-TW" dirty="0" smtClean="0"/>
              <a:t>The routers </a:t>
            </a:r>
            <a:r>
              <a:rPr lang="en-US" altLang="zh-TW" dirty="0"/>
              <a:t>cannot establish an adjacency relationship on their common Ethernet link</a:t>
            </a:r>
            <a:r>
              <a:rPr lang="en-US" altLang="zh-TW" dirty="0" smtClean="0"/>
              <a:t>.</a:t>
            </a:r>
            <a:r>
              <a:rPr lang="en-US" altLang="zh-TW" dirty="0"/>
              <a:t> The graphic shows the output of the show </a:t>
            </a:r>
            <a:r>
              <a:rPr lang="en-US" altLang="zh-TW" dirty="0" err="1"/>
              <a:t>ip</a:t>
            </a:r>
            <a:r>
              <a:rPr lang="en-US" altLang="zh-TW" dirty="0"/>
              <a:t> </a:t>
            </a:r>
            <a:r>
              <a:rPr lang="en-US" altLang="zh-TW" dirty="0" err="1"/>
              <a:t>ospf</a:t>
            </a:r>
            <a:r>
              <a:rPr lang="en-US" altLang="zh-TW" dirty="0"/>
              <a:t> interface e0 command for routers R1 and R2</a:t>
            </a:r>
            <a:r>
              <a:rPr lang="en-US" altLang="zh-TW" dirty="0" smtClean="0"/>
              <a:t>. Based </a:t>
            </a:r>
            <a:r>
              <a:rPr lang="en-US" altLang="zh-TW" dirty="0"/>
              <a:t>on the information in the graphic, what is the cause of this problem?</a:t>
            </a:r>
            <a:endParaRPr lang="zh-TW" altLang="en-US" dirty="0"/>
          </a:p>
        </p:txBody>
      </p:sp>
      <p:sp>
        <p:nvSpPr>
          <p:cNvPr id="3" name="標題 2"/>
          <p:cNvSpPr>
            <a:spLocks noGrp="1"/>
          </p:cNvSpPr>
          <p:nvPr>
            <p:ph type="title"/>
          </p:nvPr>
        </p:nvSpPr>
        <p:spPr/>
        <p:txBody>
          <a:bodyPr/>
          <a:lstStyle/>
          <a:p>
            <a:r>
              <a:rPr lang="en-US" altLang="zh-TW" dirty="0" smtClean="0"/>
              <a:t>262</a:t>
            </a:r>
            <a:endParaRPr lang="zh-TW" altLang="en-US" dirty="0"/>
          </a:p>
        </p:txBody>
      </p:sp>
      <p:pic>
        <p:nvPicPr>
          <p:cNvPr id="4" name="圖片 3"/>
          <p:cNvPicPr>
            <a:picLocks noChangeAspect="1"/>
          </p:cNvPicPr>
          <p:nvPr/>
        </p:nvPicPr>
        <p:blipFill>
          <a:blip r:embed="rId2"/>
          <a:stretch>
            <a:fillRect/>
          </a:stretch>
        </p:blipFill>
        <p:spPr>
          <a:xfrm>
            <a:off x="1021543" y="2957319"/>
            <a:ext cx="7005177" cy="3123507"/>
          </a:xfrm>
          <a:prstGeom prst="rect">
            <a:avLst/>
          </a:prstGeom>
        </p:spPr>
      </p:pic>
    </p:spTree>
    <p:extLst>
      <p:ext uri="{BB962C8B-B14F-4D97-AF65-F5344CB8AC3E}">
        <p14:creationId xmlns:p14="http://schemas.microsoft.com/office/powerpoint/2010/main" val="6700453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pPr marL="568325" lvl="1" indent="-342900">
              <a:buFont typeface="+mj-lt"/>
              <a:buAutoNum type="alphaUcPeriod"/>
            </a:pPr>
            <a:r>
              <a:rPr lang="en-US" altLang="zh-TW" dirty="0"/>
              <a:t>The OSPF area is not configured properly.</a:t>
            </a:r>
          </a:p>
          <a:p>
            <a:pPr marL="568325" lvl="1" indent="-342900">
              <a:buFont typeface="+mj-lt"/>
              <a:buAutoNum type="alphaUcPeriod"/>
            </a:pPr>
            <a:r>
              <a:rPr lang="en-US" altLang="zh-TW" dirty="0" smtClean="0"/>
              <a:t>The </a:t>
            </a:r>
            <a:r>
              <a:rPr lang="en-US" altLang="zh-TW" dirty="0"/>
              <a:t>priority on R1 should be set higher.</a:t>
            </a:r>
          </a:p>
          <a:p>
            <a:pPr marL="568325" lvl="1" indent="-342900">
              <a:buFont typeface="+mj-lt"/>
              <a:buAutoNum type="alphaUcPeriod"/>
            </a:pPr>
            <a:r>
              <a:rPr lang="en-US" altLang="zh-TW" dirty="0" smtClean="0"/>
              <a:t>The </a:t>
            </a:r>
            <a:r>
              <a:rPr lang="en-US" altLang="zh-TW" dirty="0"/>
              <a:t>cost on R1 should be set higher.</a:t>
            </a:r>
          </a:p>
          <a:p>
            <a:pPr marL="568325" lvl="1" indent="-342900">
              <a:buFont typeface="+mj-lt"/>
              <a:buAutoNum type="alphaUcPeriod"/>
            </a:pPr>
            <a:r>
              <a:rPr lang="en-US" altLang="zh-TW" dirty="0" smtClean="0"/>
              <a:t>The </a:t>
            </a:r>
            <a:r>
              <a:rPr lang="en-US" altLang="zh-TW" dirty="0"/>
              <a:t>hello and dead timers are not configured properly.</a:t>
            </a:r>
          </a:p>
          <a:p>
            <a:pPr marL="568325" lvl="1" indent="-342900">
              <a:buFont typeface="+mj-lt"/>
              <a:buAutoNum type="alphaUcPeriod"/>
            </a:pPr>
            <a:r>
              <a:rPr lang="en-US" altLang="zh-TW" dirty="0" smtClean="0"/>
              <a:t>A </a:t>
            </a:r>
            <a:r>
              <a:rPr lang="en-US" altLang="zh-TW" dirty="0"/>
              <a:t>backup designated router needs to be added to the network.</a:t>
            </a:r>
          </a:p>
          <a:p>
            <a:pPr marL="568325" lvl="1" indent="-342900">
              <a:buFont typeface="+mj-lt"/>
              <a:buAutoNum type="alphaUcPeriod"/>
            </a:pPr>
            <a:r>
              <a:rPr lang="en-US" altLang="zh-TW" dirty="0" smtClean="0"/>
              <a:t>The </a:t>
            </a:r>
            <a:r>
              <a:rPr lang="en-US" altLang="zh-TW" dirty="0"/>
              <a:t>OSPF process ID numbers must match.</a:t>
            </a:r>
            <a:endParaRPr lang="zh-TW" altLang="en-US" dirty="0"/>
          </a:p>
        </p:txBody>
      </p:sp>
      <p:sp>
        <p:nvSpPr>
          <p:cNvPr id="3" name="標題 2"/>
          <p:cNvSpPr>
            <a:spLocks noGrp="1"/>
          </p:cNvSpPr>
          <p:nvPr>
            <p:ph type="title"/>
          </p:nvPr>
        </p:nvSpPr>
        <p:spPr/>
        <p:txBody>
          <a:bodyPr/>
          <a:lstStyle/>
          <a:p>
            <a:r>
              <a:rPr lang="en-US" altLang="zh-TW" dirty="0" smtClean="0"/>
              <a:t>262</a:t>
            </a:r>
            <a:endParaRPr lang="zh-TW" altLang="en-US" dirty="0"/>
          </a:p>
        </p:txBody>
      </p:sp>
      <p:sp>
        <p:nvSpPr>
          <p:cNvPr id="4" name="圓角矩形 3"/>
          <p:cNvSpPr/>
          <p:nvPr/>
        </p:nvSpPr>
        <p:spPr>
          <a:xfrm>
            <a:off x="239713" y="1886719"/>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2467300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In which circumstance are multiple copies of the same unicast frame likely to be transmitted in </a:t>
            </a:r>
            <a:r>
              <a:rPr lang="en-US" altLang="zh-TW" dirty="0" smtClean="0"/>
              <a:t>a switched </a:t>
            </a:r>
            <a:r>
              <a:rPr lang="en-US" altLang="zh-TW" dirty="0"/>
              <a:t>LAN?</a:t>
            </a:r>
          </a:p>
          <a:p>
            <a:pPr marL="568325" lvl="1" indent="-342900">
              <a:buFont typeface="+mj-lt"/>
              <a:buAutoNum type="alphaUcPeriod"/>
            </a:pPr>
            <a:r>
              <a:rPr lang="en-US" altLang="zh-TW" dirty="0" smtClean="0"/>
              <a:t>during </a:t>
            </a:r>
            <a:r>
              <a:rPr lang="en-US" altLang="zh-TW" dirty="0"/>
              <a:t>high traffic periods</a:t>
            </a:r>
          </a:p>
          <a:p>
            <a:pPr marL="568325" lvl="1" indent="-342900">
              <a:buFont typeface="+mj-lt"/>
              <a:buAutoNum type="alphaUcPeriod"/>
            </a:pPr>
            <a:r>
              <a:rPr lang="en-US" altLang="zh-TW" dirty="0" smtClean="0"/>
              <a:t>after </a:t>
            </a:r>
            <a:r>
              <a:rPr lang="en-US" altLang="zh-TW" dirty="0"/>
              <a:t>broken links are </a:t>
            </a:r>
            <a:r>
              <a:rPr lang="en-US" altLang="zh-TW" dirty="0" smtClean="0"/>
              <a:t>re-established</a:t>
            </a:r>
          </a:p>
          <a:p>
            <a:pPr marL="568325" lvl="1" indent="-342900">
              <a:buFont typeface="+mj-lt"/>
              <a:buAutoNum type="alphaUcPeriod"/>
            </a:pPr>
            <a:r>
              <a:rPr lang="en-US" altLang="zh-TW" dirty="0"/>
              <a:t>when upper-layer protocols require high reliability</a:t>
            </a:r>
          </a:p>
          <a:p>
            <a:pPr marL="568325" lvl="1" indent="-342900">
              <a:buFont typeface="+mj-lt"/>
              <a:buAutoNum type="alphaUcPeriod"/>
            </a:pPr>
            <a:r>
              <a:rPr lang="en-US" altLang="zh-TW" dirty="0" smtClean="0"/>
              <a:t>in </a:t>
            </a:r>
            <a:r>
              <a:rPr lang="en-US" altLang="zh-TW" dirty="0"/>
              <a:t>an improperly implemented redundant topology</a:t>
            </a:r>
          </a:p>
          <a:p>
            <a:pPr marL="568325" lvl="1" indent="-342900">
              <a:buFont typeface="+mj-lt"/>
              <a:buAutoNum type="alphaUcPeriod"/>
            </a:pPr>
            <a:r>
              <a:rPr lang="en-US" altLang="zh-TW" dirty="0" smtClean="0"/>
              <a:t>when </a:t>
            </a:r>
            <a:r>
              <a:rPr lang="en-US" altLang="zh-TW" dirty="0"/>
              <a:t>a dual ring topology is in use</a:t>
            </a:r>
            <a:endParaRPr lang="zh-TW" altLang="en-US" dirty="0"/>
          </a:p>
        </p:txBody>
      </p:sp>
      <p:sp>
        <p:nvSpPr>
          <p:cNvPr id="3" name="標題 2"/>
          <p:cNvSpPr>
            <a:spLocks noGrp="1"/>
          </p:cNvSpPr>
          <p:nvPr>
            <p:ph type="title"/>
          </p:nvPr>
        </p:nvSpPr>
        <p:spPr/>
        <p:txBody>
          <a:bodyPr/>
          <a:lstStyle/>
          <a:p>
            <a:r>
              <a:rPr lang="en-US" altLang="zh-TW" dirty="0" smtClean="0"/>
              <a:t>263</a:t>
            </a:r>
            <a:endParaRPr lang="zh-TW" altLang="en-US" dirty="0"/>
          </a:p>
        </p:txBody>
      </p:sp>
      <p:sp>
        <p:nvSpPr>
          <p:cNvPr id="4" name="圓角矩形 3"/>
          <p:cNvSpPr/>
          <p:nvPr/>
        </p:nvSpPr>
        <p:spPr>
          <a:xfrm>
            <a:off x="239713" y="2594641"/>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11737779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252</a:t>
            </a:r>
            <a:endParaRPr lang="zh-TW" altLang="en-US" dirty="0"/>
          </a:p>
        </p:txBody>
      </p:sp>
      <p:pic>
        <p:nvPicPr>
          <p:cNvPr id="3" name="圖片 2"/>
          <p:cNvPicPr>
            <a:picLocks noChangeAspect="1"/>
          </p:cNvPicPr>
          <p:nvPr/>
        </p:nvPicPr>
        <p:blipFill>
          <a:blip r:embed="rId2"/>
          <a:stretch>
            <a:fillRect/>
          </a:stretch>
        </p:blipFill>
        <p:spPr>
          <a:xfrm>
            <a:off x="253361" y="1673496"/>
            <a:ext cx="8541541" cy="2411807"/>
          </a:xfrm>
          <a:prstGeom prst="rect">
            <a:avLst/>
          </a:prstGeom>
        </p:spPr>
      </p:pic>
      <p:cxnSp>
        <p:nvCxnSpPr>
          <p:cNvPr id="4" name="直線單箭頭接點 3"/>
          <p:cNvCxnSpPr/>
          <p:nvPr/>
        </p:nvCxnSpPr>
        <p:spPr>
          <a:xfrm flipV="1">
            <a:off x="3848100" y="2352675"/>
            <a:ext cx="1419225" cy="115252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線單箭頭接點 6"/>
          <p:cNvCxnSpPr/>
          <p:nvPr/>
        </p:nvCxnSpPr>
        <p:spPr>
          <a:xfrm>
            <a:off x="3848100" y="2752725"/>
            <a:ext cx="1419225" cy="952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p:cNvCxnSpPr/>
          <p:nvPr/>
        </p:nvCxnSpPr>
        <p:spPr>
          <a:xfrm>
            <a:off x="3848100" y="2352675"/>
            <a:ext cx="1419225" cy="79057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單箭頭接點 12"/>
          <p:cNvCxnSpPr/>
          <p:nvPr/>
        </p:nvCxnSpPr>
        <p:spPr>
          <a:xfrm flipV="1">
            <a:off x="3848100" y="3499362"/>
            <a:ext cx="1419225" cy="37255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43871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264 Skill</a:t>
            </a:r>
            <a:endParaRPr lang="zh-TW" altLang="en-US" dirty="0"/>
          </a:p>
        </p:txBody>
      </p:sp>
      <p:pic>
        <p:nvPicPr>
          <p:cNvPr id="3" name="圖片 2"/>
          <p:cNvPicPr>
            <a:picLocks noChangeAspect="1"/>
          </p:cNvPicPr>
          <p:nvPr/>
        </p:nvPicPr>
        <p:blipFill>
          <a:blip r:embed="rId2"/>
          <a:stretch>
            <a:fillRect/>
          </a:stretch>
        </p:blipFill>
        <p:spPr>
          <a:xfrm>
            <a:off x="1008254" y="1505027"/>
            <a:ext cx="7031755" cy="3465179"/>
          </a:xfrm>
          <a:prstGeom prst="rect">
            <a:avLst/>
          </a:prstGeom>
        </p:spPr>
      </p:pic>
    </p:spTree>
    <p:extLst>
      <p:ext uri="{BB962C8B-B14F-4D97-AF65-F5344CB8AC3E}">
        <p14:creationId xmlns:p14="http://schemas.microsoft.com/office/powerpoint/2010/main" val="31008943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264 Skill</a:t>
            </a:r>
            <a:endParaRPr lang="zh-TW" altLang="en-US" dirty="0"/>
          </a:p>
        </p:txBody>
      </p:sp>
      <p:pic>
        <p:nvPicPr>
          <p:cNvPr id="3" name="圖片 2"/>
          <p:cNvPicPr>
            <a:picLocks noChangeAspect="1"/>
          </p:cNvPicPr>
          <p:nvPr/>
        </p:nvPicPr>
        <p:blipFill>
          <a:blip r:embed="rId2"/>
          <a:stretch>
            <a:fillRect/>
          </a:stretch>
        </p:blipFill>
        <p:spPr>
          <a:xfrm>
            <a:off x="1398326" y="1271325"/>
            <a:ext cx="6152847" cy="3863211"/>
          </a:xfrm>
          <a:prstGeom prst="rect">
            <a:avLst/>
          </a:prstGeom>
        </p:spPr>
      </p:pic>
    </p:spTree>
    <p:extLst>
      <p:ext uri="{BB962C8B-B14F-4D97-AF65-F5344CB8AC3E}">
        <p14:creationId xmlns:p14="http://schemas.microsoft.com/office/powerpoint/2010/main" val="20374267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264 Skill</a:t>
            </a:r>
            <a:endParaRPr lang="zh-TW" altLang="en-US" dirty="0"/>
          </a:p>
        </p:txBody>
      </p:sp>
      <p:pic>
        <p:nvPicPr>
          <p:cNvPr id="3" name="圖片 2"/>
          <p:cNvPicPr>
            <a:picLocks noChangeAspect="1"/>
          </p:cNvPicPr>
          <p:nvPr/>
        </p:nvPicPr>
        <p:blipFill>
          <a:blip r:embed="rId2"/>
          <a:stretch>
            <a:fillRect/>
          </a:stretch>
        </p:blipFill>
        <p:spPr>
          <a:xfrm>
            <a:off x="2888925" y="152400"/>
            <a:ext cx="2720468" cy="6179198"/>
          </a:xfrm>
          <a:prstGeom prst="rect">
            <a:avLst/>
          </a:prstGeom>
        </p:spPr>
      </p:pic>
      <p:pic>
        <p:nvPicPr>
          <p:cNvPr id="4" name="圖片 3"/>
          <p:cNvPicPr>
            <a:picLocks noChangeAspect="1"/>
          </p:cNvPicPr>
          <p:nvPr/>
        </p:nvPicPr>
        <p:blipFill>
          <a:blip r:embed="rId3"/>
          <a:stretch>
            <a:fillRect/>
          </a:stretch>
        </p:blipFill>
        <p:spPr>
          <a:xfrm>
            <a:off x="5890718" y="152400"/>
            <a:ext cx="2377898" cy="3795188"/>
          </a:xfrm>
          <a:prstGeom prst="rect">
            <a:avLst/>
          </a:prstGeom>
        </p:spPr>
      </p:pic>
    </p:spTree>
    <p:extLst>
      <p:ext uri="{BB962C8B-B14F-4D97-AF65-F5344CB8AC3E}">
        <p14:creationId xmlns:p14="http://schemas.microsoft.com/office/powerpoint/2010/main" val="317226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264 Skill</a:t>
            </a:r>
            <a:endParaRPr lang="zh-TW" altLang="en-US" dirty="0"/>
          </a:p>
        </p:txBody>
      </p:sp>
      <p:pic>
        <p:nvPicPr>
          <p:cNvPr id="3" name="圖片 2"/>
          <p:cNvPicPr>
            <a:picLocks noChangeAspect="1"/>
          </p:cNvPicPr>
          <p:nvPr/>
        </p:nvPicPr>
        <p:blipFill>
          <a:blip r:embed="rId2"/>
          <a:stretch>
            <a:fillRect/>
          </a:stretch>
        </p:blipFill>
        <p:spPr>
          <a:xfrm>
            <a:off x="4524132" y="654078"/>
            <a:ext cx="3192247" cy="5254875"/>
          </a:xfrm>
          <a:prstGeom prst="rect">
            <a:avLst/>
          </a:prstGeom>
        </p:spPr>
      </p:pic>
    </p:spTree>
    <p:extLst>
      <p:ext uri="{BB962C8B-B14F-4D97-AF65-F5344CB8AC3E}">
        <p14:creationId xmlns:p14="http://schemas.microsoft.com/office/powerpoint/2010/main" val="2483186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Which will fix the issue and allow ONLY ping to work while keeping telnet disabled</a:t>
            </a:r>
            <a:r>
              <a:rPr lang="en-US" altLang="zh-TW" dirty="0" smtClean="0"/>
              <a:t>?</a:t>
            </a:r>
          </a:p>
          <a:p>
            <a:pPr marL="568325" lvl="1" indent="-342900">
              <a:buFont typeface="+mj-lt"/>
              <a:buAutoNum type="alphaUcPeriod"/>
            </a:pPr>
            <a:r>
              <a:rPr lang="en-US" altLang="zh-TW" dirty="0"/>
              <a:t>Correctly assign an IP address to interface fa0/1.</a:t>
            </a:r>
          </a:p>
          <a:p>
            <a:pPr marL="568325" lvl="1" indent="-342900">
              <a:buFont typeface="+mj-lt"/>
              <a:buAutoNum type="alphaUcPeriod"/>
            </a:pPr>
            <a:r>
              <a:rPr lang="en-US" altLang="zh-TW" dirty="0" smtClean="0"/>
              <a:t>Change </a:t>
            </a:r>
            <a:r>
              <a:rPr lang="en-US" altLang="zh-TW" dirty="0"/>
              <a:t>the </a:t>
            </a:r>
            <a:r>
              <a:rPr lang="en-US" altLang="zh-TW" dirty="0" err="1"/>
              <a:t>ip</a:t>
            </a:r>
            <a:r>
              <a:rPr lang="en-US" altLang="zh-TW" dirty="0"/>
              <a:t> access-group command on fa0/0 from "in* to "out</a:t>
            </a:r>
            <a:r>
              <a:rPr lang="en-US" altLang="zh-TW" dirty="0" smtClean="0"/>
              <a:t>.</a:t>
            </a:r>
          </a:p>
          <a:p>
            <a:pPr marL="568325" lvl="1" indent="-342900">
              <a:buFont typeface="+mj-lt"/>
              <a:buAutoNum type="alphaUcPeriod"/>
            </a:pPr>
            <a:r>
              <a:rPr lang="en-US" altLang="zh-TW" dirty="0"/>
              <a:t>Remove access-group 106 in from interface fa0/0 and add access-group 115 in.</a:t>
            </a:r>
          </a:p>
          <a:p>
            <a:pPr marL="568325" lvl="1" indent="-342900">
              <a:buFont typeface="+mj-lt"/>
              <a:buAutoNum type="alphaUcPeriod"/>
            </a:pPr>
            <a:r>
              <a:rPr lang="en-US" altLang="zh-TW" dirty="0" smtClean="0"/>
              <a:t>Remove </a:t>
            </a:r>
            <a:r>
              <a:rPr lang="en-US" altLang="zh-TW" dirty="0"/>
              <a:t>access-group 102 out from interface s0/0/0 and add access-group 114 in</a:t>
            </a:r>
          </a:p>
          <a:p>
            <a:pPr marL="568325" lvl="1" indent="-342900">
              <a:buFont typeface="+mj-lt"/>
              <a:buAutoNum type="alphaUcPeriod"/>
            </a:pPr>
            <a:r>
              <a:rPr lang="en-US" altLang="zh-TW" dirty="0" smtClean="0"/>
              <a:t>Remove </a:t>
            </a:r>
            <a:r>
              <a:rPr lang="en-US" altLang="zh-TW" dirty="0"/>
              <a:t>access-group 106 in from interface fa0/0 and add access-group 104 in.</a:t>
            </a:r>
            <a:endParaRPr lang="zh-TW" altLang="en-US" dirty="0"/>
          </a:p>
        </p:txBody>
      </p:sp>
      <p:sp>
        <p:nvSpPr>
          <p:cNvPr id="3" name="標題 2"/>
          <p:cNvSpPr>
            <a:spLocks noGrp="1"/>
          </p:cNvSpPr>
          <p:nvPr>
            <p:ph type="title"/>
          </p:nvPr>
        </p:nvSpPr>
        <p:spPr/>
        <p:txBody>
          <a:bodyPr/>
          <a:lstStyle/>
          <a:p>
            <a:r>
              <a:rPr lang="en-US" altLang="zh-TW" dirty="0"/>
              <a:t>264 Skill</a:t>
            </a:r>
            <a:endParaRPr lang="zh-TW" altLang="en-US" dirty="0"/>
          </a:p>
        </p:txBody>
      </p:sp>
      <p:sp>
        <p:nvSpPr>
          <p:cNvPr id="4" name="圓角矩形 3"/>
          <p:cNvSpPr/>
          <p:nvPr/>
        </p:nvSpPr>
        <p:spPr>
          <a:xfrm>
            <a:off x="239713" y="3464596"/>
            <a:ext cx="8693072" cy="664952"/>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9557413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r>
              <a:rPr lang="en-US" altLang="zh-TW" dirty="0" smtClean="0"/>
              <a:t>265 Skill</a:t>
            </a:r>
            <a:endParaRPr lang="zh-TW" altLang="en-US" dirty="0"/>
          </a:p>
        </p:txBody>
      </p:sp>
      <p:pic>
        <p:nvPicPr>
          <p:cNvPr id="4" name="圖片 3"/>
          <p:cNvPicPr>
            <a:picLocks noChangeAspect="1"/>
          </p:cNvPicPr>
          <p:nvPr/>
        </p:nvPicPr>
        <p:blipFill>
          <a:blip r:embed="rId2"/>
          <a:stretch>
            <a:fillRect/>
          </a:stretch>
        </p:blipFill>
        <p:spPr>
          <a:xfrm>
            <a:off x="955236" y="1372292"/>
            <a:ext cx="7420823" cy="3656908"/>
          </a:xfrm>
          <a:prstGeom prst="rect">
            <a:avLst/>
          </a:prstGeom>
        </p:spPr>
      </p:pic>
    </p:spTree>
    <p:extLst>
      <p:ext uri="{BB962C8B-B14F-4D97-AF65-F5344CB8AC3E}">
        <p14:creationId xmlns:p14="http://schemas.microsoft.com/office/powerpoint/2010/main" val="21829092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265 Skill</a:t>
            </a:r>
            <a:endParaRPr lang="zh-TW" altLang="en-US" dirty="0"/>
          </a:p>
        </p:txBody>
      </p:sp>
      <p:pic>
        <p:nvPicPr>
          <p:cNvPr id="3" name="圖片 2"/>
          <p:cNvPicPr>
            <a:picLocks noChangeAspect="1"/>
          </p:cNvPicPr>
          <p:nvPr/>
        </p:nvPicPr>
        <p:blipFill>
          <a:blip r:embed="rId2"/>
          <a:stretch>
            <a:fillRect/>
          </a:stretch>
        </p:blipFill>
        <p:spPr>
          <a:xfrm>
            <a:off x="1491953" y="1433557"/>
            <a:ext cx="6064357" cy="3807651"/>
          </a:xfrm>
          <a:prstGeom prst="rect">
            <a:avLst/>
          </a:prstGeom>
        </p:spPr>
      </p:pic>
    </p:spTree>
    <p:extLst>
      <p:ext uri="{BB962C8B-B14F-4D97-AF65-F5344CB8AC3E}">
        <p14:creationId xmlns:p14="http://schemas.microsoft.com/office/powerpoint/2010/main" val="15544533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265 Skill</a:t>
            </a:r>
            <a:endParaRPr lang="zh-TW" altLang="en-US" dirty="0"/>
          </a:p>
        </p:txBody>
      </p:sp>
      <p:pic>
        <p:nvPicPr>
          <p:cNvPr id="3" name="圖片 2"/>
          <p:cNvPicPr>
            <a:picLocks noChangeAspect="1"/>
          </p:cNvPicPr>
          <p:nvPr/>
        </p:nvPicPr>
        <p:blipFill>
          <a:blip r:embed="rId2"/>
          <a:stretch>
            <a:fillRect/>
          </a:stretch>
        </p:blipFill>
        <p:spPr>
          <a:xfrm>
            <a:off x="2888925" y="152400"/>
            <a:ext cx="2621989" cy="5955515"/>
          </a:xfrm>
          <a:prstGeom prst="rect">
            <a:avLst/>
          </a:prstGeom>
        </p:spPr>
      </p:pic>
      <p:pic>
        <p:nvPicPr>
          <p:cNvPr id="4" name="圖片 3"/>
          <p:cNvPicPr>
            <a:picLocks noChangeAspect="1"/>
          </p:cNvPicPr>
          <p:nvPr/>
        </p:nvPicPr>
        <p:blipFill>
          <a:blip r:embed="rId3"/>
          <a:stretch>
            <a:fillRect/>
          </a:stretch>
        </p:blipFill>
        <p:spPr>
          <a:xfrm>
            <a:off x="5975789" y="152400"/>
            <a:ext cx="2377898" cy="3795188"/>
          </a:xfrm>
          <a:prstGeom prst="rect">
            <a:avLst/>
          </a:prstGeom>
        </p:spPr>
      </p:pic>
    </p:spTree>
    <p:extLst>
      <p:ext uri="{BB962C8B-B14F-4D97-AF65-F5344CB8AC3E}">
        <p14:creationId xmlns:p14="http://schemas.microsoft.com/office/powerpoint/2010/main" val="29053370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265 Skill</a:t>
            </a:r>
            <a:endParaRPr lang="zh-TW" altLang="en-US" dirty="0"/>
          </a:p>
        </p:txBody>
      </p:sp>
      <p:pic>
        <p:nvPicPr>
          <p:cNvPr id="3" name="圖片 2"/>
          <p:cNvPicPr>
            <a:picLocks noChangeAspect="1"/>
          </p:cNvPicPr>
          <p:nvPr/>
        </p:nvPicPr>
        <p:blipFill>
          <a:blip r:embed="rId2"/>
          <a:stretch>
            <a:fillRect/>
          </a:stretch>
        </p:blipFill>
        <p:spPr>
          <a:xfrm>
            <a:off x="3034870" y="495300"/>
            <a:ext cx="3192247" cy="5254875"/>
          </a:xfrm>
          <a:prstGeom prst="rect">
            <a:avLst/>
          </a:prstGeom>
        </p:spPr>
      </p:pic>
    </p:spTree>
    <p:extLst>
      <p:ext uri="{BB962C8B-B14F-4D97-AF65-F5344CB8AC3E}">
        <p14:creationId xmlns:p14="http://schemas.microsoft.com/office/powerpoint/2010/main" val="8379369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What would be the effect of issuing the command </a:t>
            </a:r>
            <a:r>
              <a:rPr lang="en-US" altLang="zh-TW" dirty="0" err="1"/>
              <a:t>ip</a:t>
            </a:r>
            <a:r>
              <a:rPr lang="en-US" altLang="zh-TW" dirty="0"/>
              <a:t> access-group 114 in to the fa0/0 interface?</a:t>
            </a:r>
          </a:p>
          <a:p>
            <a:pPr marL="568325" lvl="1" indent="-342900">
              <a:buFont typeface="+mj-lt"/>
              <a:buAutoNum type="alphaUcPeriod"/>
            </a:pPr>
            <a:r>
              <a:rPr lang="en-US" altLang="zh-TW" dirty="0" smtClean="0"/>
              <a:t>Attempts </a:t>
            </a:r>
            <a:r>
              <a:rPr lang="en-US" altLang="zh-TW" dirty="0"/>
              <a:t>to telnet to the router would fail</a:t>
            </a:r>
            <a:r>
              <a:rPr lang="en-US" altLang="zh-TW" dirty="0" smtClean="0"/>
              <a:t>.</a:t>
            </a:r>
          </a:p>
          <a:p>
            <a:pPr marL="568325" lvl="1" indent="-342900">
              <a:buFont typeface="+mj-lt"/>
              <a:buAutoNum type="alphaUcPeriod"/>
            </a:pPr>
            <a:r>
              <a:rPr lang="en-US" altLang="zh-TW" dirty="0"/>
              <a:t>It would allow all traffic from the 10.4.4.0 network.</a:t>
            </a:r>
          </a:p>
          <a:p>
            <a:pPr marL="568325" lvl="1" indent="-342900">
              <a:buFont typeface="+mj-lt"/>
              <a:buAutoNum type="alphaUcPeriod"/>
            </a:pPr>
            <a:r>
              <a:rPr lang="en-US" altLang="zh-TW" dirty="0" smtClean="0"/>
              <a:t>IP </a:t>
            </a:r>
            <a:r>
              <a:rPr lang="en-US" altLang="zh-TW" dirty="0"/>
              <a:t>traffic would be passed through the interface but TCP and UDP traffic would not.</a:t>
            </a:r>
          </a:p>
          <a:p>
            <a:pPr marL="568325" lvl="1" indent="-342900">
              <a:buFont typeface="+mj-lt"/>
              <a:buAutoNum type="alphaUcPeriod"/>
            </a:pPr>
            <a:r>
              <a:rPr lang="en-US" altLang="zh-TW" dirty="0" smtClean="0"/>
              <a:t>Routing </a:t>
            </a:r>
            <a:r>
              <a:rPr lang="en-US" altLang="zh-TW" dirty="0"/>
              <a:t>protocol updates for the 10.4.4.0 network would not be accepted from the </a:t>
            </a:r>
            <a:r>
              <a:rPr lang="en-US" altLang="zh-TW" dirty="0" smtClean="0"/>
              <a:t>fa0/0 interface</a:t>
            </a:r>
            <a:r>
              <a:rPr lang="en-US" altLang="zh-TW" dirty="0"/>
              <a:t>.</a:t>
            </a:r>
            <a:endParaRPr lang="zh-TW" altLang="en-US" dirty="0"/>
          </a:p>
        </p:txBody>
      </p:sp>
      <p:sp>
        <p:nvSpPr>
          <p:cNvPr id="3" name="標題 2"/>
          <p:cNvSpPr>
            <a:spLocks noGrp="1"/>
          </p:cNvSpPr>
          <p:nvPr>
            <p:ph type="title"/>
          </p:nvPr>
        </p:nvSpPr>
        <p:spPr/>
        <p:txBody>
          <a:bodyPr/>
          <a:lstStyle/>
          <a:p>
            <a:r>
              <a:rPr lang="en-US" altLang="zh-TW" dirty="0"/>
              <a:t>265 Skill</a:t>
            </a:r>
            <a:endParaRPr lang="zh-TW" altLang="en-US" dirty="0"/>
          </a:p>
        </p:txBody>
      </p:sp>
      <p:sp>
        <p:nvSpPr>
          <p:cNvPr id="4" name="圓角矩形 3"/>
          <p:cNvSpPr/>
          <p:nvPr/>
        </p:nvSpPr>
        <p:spPr>
          <a:xfrm>
            <a:off x="239713" y="1916215"/>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5354201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r>
              <a:rPr lang="en-US" altLang="zh-TW" dirty="0" smtClean="0"/>
              <a:t>253</a:t>
            </a:r>
            <a:endParaRPr lang="zh-TW" altLang="en-US" dirty="0"/>
          </a:p>
        </p:txBody>
      </p:sp>
      <p:pic>
        <p:nvPicPr>
          <p:cNvPr id="4" name="圖片 3"/>
          <p:cNvPicPr>
            <a:picLocks noChangeAspect="1"/>
          </p:cNvPicPr>
          <p:nvPr/>
        </p:nvPicPr>
        <p:blipFill>
          <a:blip r:embed="rId2"/>
          <a:stretch>
            <a:fillRect/>
          </a:stretch>
        </p:blipFill>
        <p:spPr>
          <a:xfrm>
            <a:off x="376816" y="2152135"/>
            <a:ext cx="8294632" cy="1922560"/>
          </a:xfrm>
          <a:prstGeom prst="rect">
            <a:avLst/>
          </a:prstGeom>
        </p:spPr>
      </p:pic>
      <p:cxnSp>
        <p:nvCxnSpPr>
          <p:cNvPr id="5" name="直線單箭頭接點 4"/>
          <p:cNvCxnSpPr/>
          <p:nvPr/>
        </p:nvCxnSpPr>
        <p:spPr>
          <a:xfrm flipV="1">
            <a:off x="3849189" y="2838994"/>
            <a:ext cx="1428205" cy="105373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線單箭頭接點 7"/>
          <p:cNvCxnSpPr/>
          <p:nvPr/>
        </p:nvCxnSpPr>
        <p:spPr>
          <a:xfrm flipV="1">
            <a:off x="3849189" y="3169920"/>
            <a:ext cx="1428205" cy="871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單箭頭接點 10"/>
          <p:cNvCxnSpPr/>
          <p:nvPr/>
        </p:nvCxnSpPr>
        <p:spPr>
          <a:xfrm>
            <a:off x="3849189" y="3544389"/>
            <a:ext cx="1428205"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單箭頭接點 13"/>
          <p:cNvCxnSpPr/>
          <p:nvPr/>
        </p:nvCxnSpPr>
        <p:spPr>
          <a:xfrm>
            <a:off x="3849189" y="2838994"/>
            <a:ext cx="1341120" cy="1114697"/>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6674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266 </a:t>
            </a:r>
            <a:r>
              <a:rPr lang="en-US" altLang="zh-TW" dirty="0"/>
              <a:t>Skill</a:t>
            </a:r>
            <a:endParaRPr lang="zh-TW" altLang="en-US" dirty="0"/>
          </a:p>
        </p:txBody>
      </p:sp>
      <p:pic>
        <p:nvPicPr>
          <p:cNvPr id="4" name="圖片 3"/>
          <p:cNvPicPr>
            <a:picLocks noChangeAspect="1"/>
          </p:cNvPicPr>
          <p:nvPr/>
        </p:nvPicPr>
        <p:blipFill>
          <a:blip r:embed="rId2"/>
          <a:stretch>
            <a:fillRect/>
          </a:stretch>
        </p:blipFill>
        <p:spPr>
          <a:xfrm>
            <a:off x="2309104" y="3586822"/>
            <a:ext cx="4430056" cy="2781516"/>
          </a:xfrm>
          <a:prstGeom prst="rect">
            <a:avLst/>
          </a:prstGeom>
        </p:spPr>
      </p:pic>
      <p:pic>
        <p:nvPicPr>
          <p:cNvPr id="3" name="圖片 2"/>
          <p:cNvPicPr>
            <a:picLocks noChangeAspect="1"/>
          </p:cNvPicPr>
          <p:nvPr/>
        </p:nvPicPr>
        <p:blipFill>
          <a:blip r:embed="rId3"/>
          <a:stretch>
            <a:fillRect/>
          </a:stretch>
        </p:blipFill>
        <p:spPr>
          <a:xfrm>
            <a:off x="1580125" y="1003582"/>
            <a:ext cx="5888014" cy="2901555"/>
          </a:xfrm>
          <a:prstGeom prst="rect">
            <a:avLst/>
          </a:prstGeom>
        </p:spPr>
      </p:pic>
    </p:spTree>
    <p:extLst>
      <p:ext uri="{BB962C8B-B14F-4D97-AF65-F5344CB8AC3E}">
        <p14:creationId xmlns:p14="http://schemas.microsoft.com/office/powerpoint/2010/main" val="31648960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266 Skill</a:t>
            </a:r>
            <a:endParaRPr lang="zh-TW" altLang="en-US" dirty="0"/>
          </a:p>
        </p:txBody>
      </p:sp>
      <p:pic>
        <p:nvPicPr>
          <p:cNvPr id="3" name="圖片 2"/>
          <p:cNvPicPr>
            <a:picLocks noChangeAspect="1"/>
          </p:cNvPicPr>
          <p:nvPr/>
        </p:nvPicPr>
        <p:blipFill>
          <a:blip r:embed="rId2"/>
          <a:stretch>
            <a:fillRect/>
          </a:stretch>
        </p:blipFill>
        <p:spPr>
          <a:xfrm>
            <a:off x="3154699" y="152400"/>
            <a:ext cx="2738866" cy="6220987"/>
          </a:xfrm>
          <a:prstGeom prst="rect">
            <a:avLst/>
          </a:prstGeom>
        </p:spPr>
      </p:pic>
      <p:pic>
        <p:nvPicPr>
          <p:cNvPr id="4" name="圖片 3"/>
          <p:cNvPicPr>
            <a:picLocks noChangeAspect="1"/>
          </p:cNvPicPr>
          <p:nvPr/>
        </p:nvPicPr>
        <p:blipFill>
          <a:blip r:embed="rId3"/>
          <a:stretch>
            <a:fillRect/>
          </a:stretch>
        </p:blipFill>
        <p:spPr>
          <a:xfrm>
            <a:off x="6167115" y="838200"/>
            <a:ext cx="2377898" cy="3795188"/>
          </a:xfrm>
          <a:prstGeom prst="rect">
            <a:avLst/>
          </a:prstGeom>
        </p:spPr>
      </p:pic>
    </p:spTree>
    <p:extLst>
      <p:ext uri="{BB962C8B-B14F-4D97-AF65-F5344CB8AC3E}">
        <p14:creationId xmlns:p14="http://schemas.microsoft.com/office/powerpoint/2010/main" val="20231120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266 Skill</a:t>
            </a:r>
            <a:endParaRPr lang="zh-TW" altLang="en-US" dirty="0"/>
          </a:p>
        </p:txBody>
      </p:sp>
      <p:pic>
        <p:nvPicPr>
          <p:cNvPr id="3" name="圖片 2"/>
          <p:cNvPicPr>
            <a:picLocks noChangeAspect="1"/>
          </p:cNvPicPr>
          <p:nvPr/>
        </p:nvPicPr>
        <p:blipFill>
          <a:blip r:embed="rId2"/>
          <a:stretch>
            <a:fillRect/>
          </a:stretch>
        </p:blipFill>
        <p:spPr>
          <a:xfrm>
            <a:off x="2636663" y="838200"/>
            <a:ext cx="3192247" cy="5254875"/>
          </a:xfrm>
          <a:prstGeom prst="rect">
            <a:avLst/>
          </a:prstGeom>
        </p:spPr>
      </p:pic>
    </p:spTree>
    <p:extLst>
      <p:ext uri="{BB962C8B-B14F-4D97-AF65-F5344CB8AC3E}">
        <p14:creationId xmlns:p14="http://schemas.microsoft.com/office/powerpoint/2010/main" val="31926551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What would be the effect of Issuing the command </a:t>
            </a:r>
            <a:r>
              <a:rPr lang="en-US" altLang="zh-TW" dirty="0" err="1"/>
              <a:t>ip</a:t>
            </a:r>
            <a:r>
              <a:rPr lang="en-US" altLang="zh-TW" dirty="0"/>
              <a:t> access-group 115 in on the s0/0/1 interface</a:t>
            </a:r>
            <a:r>
              <a:rPr lang="en-US" altLang="zh-TW" dirty="0" smtClean="0"/>
              <a:t>? </a:t>
            </a:r>
            <a:endParaRPr lang="en-US" altLang="zh-TW" dirty="0" smtClean="0"/>
          </a:p>
          <a:p>
            <a:pPr marL="568325" lvl="1" indent="-342900">
              <a:buFont typeface="+mj-lt"/>
              <a:buAutoNum type="alphaUcPeriod"/>
            </a:pPr>
            <a:r>
              <a:rPr lang="en-US" altLang="zh-TW" dirty="0" smtClean="0"/>
              <a:t>No </a:t>
            </a:r>
            <a:r>
              <a:rPr lang="en-US" altLang="zh-TW" dirty="0"/>
              <a:t>host could connect to </a:t>
            </a:r>
            <a:r>
              <a:rPr lang="en-US" altLang="zh-TW" dirty="0" err="1"/>
              <a:t>RouterC</a:t>
            </a:r>
            <a:r>
              <a:rPr lang="en-US" altLang="zh-TW" dirty="0"/>
              <a:t> through s0/0/1</a:t>
            </a:r>
            <a:r>
              <a:rPr lang="en-US" altLang="zh-TW" dirty="0" smtClean="0"/>
              <a:t>.</a:t>
            </a:r>
          </a:p>
          <a:p>
            <a:pPr marL="568325" lvl="1" indent="-342900">
              <a:buFont typeface="+mj-lt"/>
              <a:buAutoNum type="alphaUcPeriod"/>
            </a:pPr>
            <a:r>
              <a:rPr lang="en-US" altLang="zh-TW" dirty="0"/>
              <a:t>Telnet and ping would work but routing updates would fail.</a:t>
            </a:r>
          </a:p>
          <a:p>
            <a:pPr marL="568325" lvl="1" indent="-342900">
              <a:buFont typeface="+mj-lt"/>
              <a:buAutoNum type="alphaUcPeriod"/>
            </a:pPr>
            <a:r>
              <a:rPr lang="en-US" altLang="zh-TW" dirty="0" smtClean="0"/>
              <a:t>FTP</a:t>
            </a:r>
            <a:r>
              <a:rPr lang="en-US" altLang="zh-TW" dirty="0"/>
              <a:t>, FTP-DATA, echo, and www would work but telnet would fail.</a:t>
            </a:r>
          </a:p>
          <a:p>
            <a:pPr marL="568325" lvl="1" indent="-342900">
              <a:buFont typeface="+mj-lt"/>
              <a:buAutoNum type="alphaUcPeriod"/>
            </a:pPr>
            <a:r>
              <a:rPr lang="en-US" altLang="zh-TW" dirty="0" smtClean="0"/>
              <a:t>Only </a:t>
            </a:r>
            <a:r>
              <a:rPr lang="en-US" altLang="zh-TW" dirty="0"/>
              <a:t>traffic from the 10.4.4.0 network would pass through the interface.</a:t>
            </a:r>
            <a:endParaRPr lang="zh-TW" altLang="en-US" dirty="0"/>
          </a:p>
        </p:txBody>
      </p:sp>
      <p:sp>
        <p:nvSpPr>
          <p:cNvPr id="3" name="標題 2"/>
          <p:cNvSpPr>
            <a:spLocks noGrp="1"/>
          </p:cNvSpPr>
          <p:nvPr>
            <p:ph type="title"/>
          </p:nvPr>
        </p:nvSpPr>
        <p:spPr/>
        <p:txBody>
          <a:bodyPr/>
          <a:lstStyle/>
          <a:p>
            <a:r>
              <a:rPr lang="en-US" altLang="zh-TW" dirty="0"/>
              <a:t>266 Skill</a:t>
            </a:r>
            <a:endParaRPr lang="zh-TW" altLang="en-US" dirty="0"/>
          </a:p>
        </p:txBody>
      </p:sp>
      <p:sp>
        <p:nvSpPr>
          <p:cNvPr id="4" name="圓角矩形 3"/>
          <p:cNvSpPr/>
          <p:nvPr/>
        </p:nvSpPr>
        <p:spPr>
          <a:xfrm>
            <a:off x="239713" y="1562253"/>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2458815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267 Skill</a:t>
            </a:r>
            <a:endParaRPr lang="zh-TW" altLang="en-US" dirty="0"/>
          </a:p>
        </p:txBody>
      </p:sp>
      <p:pic>
        <p:nvPicPr>
          <p:cNvPr id="3" name="圖片 2"/>
          <p:cNvPicPr>
            <a:picLocks noChangeAspect="1"/>
          </p:cNvPicPr>
          <p:nvPr/>
        </p:nvPicPr>
        <p:blipFill>
          <a:blip r:embed="rId2"/>
          <a:stretch>
            <a:fillRect/>
          </a:stretch>
        </p:blipFill>
        <p:spPr>
          <a:xfrm>
            <a:off x="2340838" y="152400"/>
            <a:ext cx="4856375" cy="6199131"/>
          </a:xfrm>
          <a:prstGeom prst="rect">
            <a:avLst/>
          </a:prstGeom>
        </p:spPr>
      </p:pic>
    </p:spTree>
    <p:extLst>
      <p:ext uri="{BB962C8B-B14F-4D97-AF65-F5344CB8AC3E}">
        <p14:creationId xmlns:p14="http://schemas.microsoft.com/office/powerpoint/2010/main" val="24694488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268 Skill</a:t>
            </a:r>
            <a:endParaRPr lang="zh-TW" altLang="en-US" dirty="0"/>
          </a:p>
        </p:txBody>
      </p:sp>
      <p:pic>
        <p:nvPicPr>
          <p:cNvPr id="3" name="圖片 2"/>
          <p:cNvPicPr>
            <a:picLocks noChangeAspect="1"/>
          </p:cNvPicPr>
          <p:nvPr/>
        </p:nvPicPr>
        <p:blipFill>
          <a:blip r:embed="rId2"/>
          <a:stretch>
            <a:fillRect/>
          </a:stretch>
        </p:blipFill>
        <p:spPr>
          <a:xfrm>
            <a:off x="1774106" y="1025999"/>
            <a:ext cx="5500051" cy="5197427"/>
          </a:xfrm>
          <a:prstGeom prst="rect">
            <a:avLst/>
          </a:prstGeom>
        </p:spPr>
      </p:pic>
    </p:spTree>
    <p:extLst>
      <p:ext uri="{BB962C8B-B14F-4D97-AF65-F5344CB8AC3E}">
        <p14:creationId xmlns:p14="http://schemas.microsoft.com/office/powerpoint/2010/main" val="8301628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版面配置區 3"/>
          <p:cNvSpPr>
            <a:spLocks noGrp="1"/>
          </p:cNvSpPr>
          <p:nvPr>
            <p:ph type="body" sz="quarter" idx="10"/>
          </p:nvPr>
        </p:nvSpPr>
        <p:spPr/>
        <p:txBody>
          <a:bodyPr/>
          <a:lstStyle/>
          <a:p>
            <a:r>
              <a:rPr lang="en-US" altLang="zh-TW" dirty="0"/>
              <a:t>Central Florida Widgets recently installed a new router in their office. Complete the </a:t>
            </a:r>
            <a:r>
              <a:rPr lang="en-US" altLang="zh-TW" dirty="0" smtClean="0"/>
              <a:t>network installation </a:t>
            </a:r>
            <a:r>
              <a:rPr lang="en-US" altLang="zh-TW" dirty="0"/>
              <a:t>by performing the initial router configurations and configuring R1PV2 routing using </a:t>
            </a:r>
            <a:r>
              <a:rPr lang="en-US" altLang="zh-TW" dirty="0" smtClean="0"/>
              <a:t>the router </a:t>
            </a:r>
            <a:r>
              <a:rPr lang="en-US" altLang="zh-TW" dirty="0"/>
              <a:t>command line interface (CLI) on the RC.</a:t>
            </a:r>
            <a:endParaRPr lang="zh-TW" altLang="en-US" dirty="0"/>
          </a:p>
        </p:txBody>
      </p:sp>
      <p:sp>
        <p:nvSpPr>
          <p:cNvPr id="2" name="標題 1"/>
          <p:cNvSpPr>
            <a:spLocks noGrp="1"/>
          </p:cNvSpPr>
          <p:nvPr>
            <p:ph type="title"/>
          </p:nvPr>
        </p:nvSpPr>
        <p:spPr/>
        <p:txBody>
          <a:bodyPr/>
          <a:lstStyle/>
          <a:p>
            <a:r>
              <a:rPr lang="en-US" altLang="zh-TW" dirty="0" smtClean="0"/>
              <a:t>269 Skill</a:t>
            </a:r>
            <a:endParaRPr lang="zh-TW" altLang="en-US" dirty="0"/>
          </a:p>
        </p:txBody>
      </p:sp>
      <p:pic>
        <p:nvPicPr>
          <p:cNvPr id="3" name="圖片 2"/>
          <p:cNvPicPr>
            <a:picLocks noChangeAspect="1"/>
          </p:cNvPicPr>
          <p:nvPr/>
        </p:nvPicPr>
        <p:blipFill>
          <a:blip r:embed="rId2"/>
          <a:stretch>
            <a:fillRect/>
          </a:stretch>
        </p:blipFill>
        <p:spPr>
          <a:xfrm>
            <a:off x="443920" y="2981157"/>
            <a:ext cx="8374643" cy="1797320"/>
          </a:xfrm>
          <a:prstGeom prst="rect">
            <a:avLst/>
          </a:prstGeom>
        </p:spPr>
      </p:pic>
    </p:spTree>
    <p:extLst>
      <p:ext uri="{BB962C8B-B14F-4D97-AF65-F5344CB8AC3E}">
        <p14:creationId xmlns:p14="http://schemas.microsoft.com/office/powerpoint/2010/main" val="28580407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270 Skill</a:t>
            </a:r>
            <a:endParaRPr lang="zh-TW" altLang="en-US" dirty="0"/>
          </a:p>
        </p:txBody>
      </p:sp>
      <p:pic>
        <p:nvPicPr>
          <p:cNvPr id="4" name="圖片 3"/>
          <p:cNvPicPr>
            <a:picLocks noChangeAspect="1"/>
          </p:cNvPicPr>
          <p:nvPr/>
        </p:nvPicPr>
        <p:blipFill>
          <a:blip r:embed="rId2"/>
          <a:stretch>
            <a:fillRect/>
          </a:stretch>
        </p:blipFill>
        <p:spPr>
          <a:xfrm>
            <a:off x="3122613" y="3051826"/>
            <a:ext cx="5081535" cy="2789625"/>
          </a:xfrm>
          <a:prstGeom prst="rect">
            <a:avLst/>
          </a:prstGeom>
        </p:spPr>
      </p:pic>
      <p:pic>
        <p:nvPicPr>
          <p:cNvPr id="3" name="圖片 2"/>
          <p:cNvPicPr>
            <a:picLocks noChangeAspect="1"/>
          </p:cNvPicPr>
          <p:nvPr/>
        </p:nvPicPr>
        <p:blipFill>
          <a:blip r:embed="rId3"/>
          <a:stretch>
            <a:fillRect/>
          </a:stretch>
        </p:blipFill>
        <p:spPr>
          <a:xfrm>
            <a:off x="581845" y="1125623"/>
            <a:ext cx="5081535" cy="2335500"/>
          </a:xfrm>
          <a:prstGeom prst="rect">
            <a:avLst/>
          </a:prstGeom>
        </p:spPr>
      </p:pic>
    </p:spTree>
    <p:extLst>
      <p:ext uri="{BB962C8B-B14F-4D97-AF65-F5344CB8AC3E}">
        <p14:creationId xmlns:p14="http://schemas.microsoft.com/office/powerpoint/2010/main" val="37444095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271 Skill</a:t>
            </a:r>
            <a:endParaRPr lang="zh-TW" altLang="en-US" dirty="0"/>
          </a:p>
        </p:txBody>
      </p:sp>
      <p:pic>
        <p:nvPicPr>
          <p:cNvPr id="3" name="圖片 2"/>
          <p:cNvPicPr>
            <a:picLocks noChangeAspect="1"/>
          </p:cNvPicPr>
          <p:nvPr/>
        </p:nvPicPr>
        <p:blipFill>
          <a:blip r:embed="rId2"/>
          <a:stretch>
            <a:fillRect/>
          </a:stretch>
        </p:blipFill>
        <p:spPr>
          <a:xfrm>
            <a:off x="1445894" y="1191169"/>
            <a:ext cx="6156475" cy="4387172"/>
          </a:xfrm>
          <a:prstGeom prst="rect">
            <a:avLst/>
          </a:prstGeom>
        </p:spPr>
      </p:pic>
    </p:spTree>
    <p:extLst>
      <p:ext uri="{BB962C8B-B14F-4D97-AF65-F5344CB8AC3E}">
        <p14:creationId xmlns:p14="http://schemas.microsoft.com/office/powerpoint/2010/main" val="32991281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272 Skill</a:t>
            </a:r>
            <a:endParaRPr lang="zh-TW" altLang="en-US" dirty="0"/>
          </a:p>
        </p:txBody>
      </p:sp>
      <p:pic>
        <p:nvPicPr>
          <p:cNvPr id="3" name="圖片 2"/>
          <p:cNvPicPr>
            <a:picLocks noChangeAspect="1"/>
          </p:cNvPicPr>
          <p:nvPr/>
        </p:nvPicPr>
        <p:blipFill>
          <a:blip r:embed="rId2"/>
          <a:stretch>
            <a:fillRect/>
          </a:stretch>
        </p:blipFill>
        <p:spPr>
          <a:xfrm>
            <a:off x="1445894" y="1323905"/>
            <a:ext cx="6156475" cy="4387172"/>
          </a:xfrm>
          <a:prstGeom prst="rect">
            <a:avLst/>
          </a:prstGeom>
        </p:spPr>
      </p:pic>
    </p:spTree>
    <p:extLst>
      <p:ext uri="{BB962C8B-B14F-4D97-AF65-F5344CB8AC3E}">
        <p14:creationId xmlns:p14="http://schemas.microsoft.com/office/powerpoint/2010/main" val="42514961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Refer to the exhibit</a:t>
            </a:r>
            <a:r>
              <a:rPr lang="en-US" altLang="zh-TW" dirty="0" smtClean="0"/>
              <a:t>. </a:t>
            </a:r>
            <a:r>
              <a:rPr lang="en-US" altLang="zh-TW" dirty="0"/>
              <a:t>A network administrator attempts to ping Host2 from Host1 and receives the results that </a:t>
            </a:r>
            <a:r>
              <a:rPr lang="en-US" altLang="zh-TW" dirty="0" smtClean="0"/>
              <a:t>are shown</a:t>
            </a:r>
            <a:r>
              <a:rPr lang="en-US" altLang="zh-TW" dirty="0"/>
              <a:t>. What is the problem?</a:t>
            </a:r>
            <a:endParaRPr lang="zh-TW" altLang="en-US" dirty="0"/>
          </a:p>
        </p:txBody>
      </p:sp>
      <p:sp>
        <p:nvSpPr>
          <p:cNvPr id="3" name="標題 2"/>
          <p:cNvSpPr>
            <a:spLocks noGrp="1"/>
          </p:cNvSpPr>
          <p:nvPr>
            <p:ph type="title"/>
          </p:nvPr>
        </p:nvSpPr>
        <p:spPr/>
        <p:txBody>
          <a:bodyPr/>
          <a:lstStyle/>
          <a:p>
            <a:r>
              <a:rPr lang="en-US" altLang="zh-TW" dirty="0" smtClean="0"/>
              <a:t>254</a:t>
            </a:r>
            <a:endParaRPr lang="zh-TW" altLang="en-US" dirty="0"/>
          </a:p>
        </p:txBody>
      </p:sp>
      <p:pic>
        <p:nvPicPr>
          <p:cNvPr id="4" name="圖片 3"/>
          <p:cNvPicPr>
            <a:picLocks noChangeAspect="1"/>
          </p:cNvPicPr>
          <p:nvPr/>
        </p:nvPicPr>
        <p:blipFill>
          <a:blip r:embed="rId2"/>
          <a:stretch>
            <a:fillRect/>
          </a:stretch>
        </p:blipFill>
        <p:spPr>
          <a:xfrm>
            <a:off x="1085973" y="2370373"/>
            <a:ext cx="6953666" cy="3083942"/>
          </a:xfrm>
          <a:prstGeom prst="rect">
            <a:avLst/>
          </a:prstGeom>
        </p:spPr>
      </p:pic>
    </p:spTree>
    <p:extLst>
      <p:ext uri="{BB962C8B-B14F-4D97-AF65-F5344CB8AC3E}">
        <p14:creationId xmlns:p14="http://schemas.microsoft.com/office/powerpoint/2010/main" val="27823408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sz="quarter" idx="10"/>
          </p:nvPr>
        </p:nvSpPr>
        <p:spPr/>
        <p:txBody>
          <a:bodyPr/>
          <a:lstStyle/>
          <a:p>
            <a:r>
              <a:rPr lang="en-US" dirty="0" err="1" smtClean="0"/>
              <a:t>NetFlow</a:t>
            </a:r>
            <a:r>
              <a:rPr lang="en-US" dirty="0" smtClean="0"/>
              <a:t> is an application for collecting IP traffic information.</a:t>
            </a:r>
          </a:p>
          <a:p>
            <a:r>
              <a:rPr lang="en-US" dirty="0" smtClean="0"/>
              <a:t>Reports from </a:t>
            </a:r>
            <a:r>
              <a:rPr lang="en-US" dirty="0" err="1" smtClean="0"/>
              <a:t>NetFlow</a:t>
            </a:r>
            <a:r>
              <a:rPr lang="en-US" dirty="0" smtClean="0"/>
              <a:t> are like a phone bill.</a:t>
            </a:r>
          </a:p>
          <a:p>
            <a:r>
              <a:rPr lang="fr-CA" dirty="0" smtClean="0"/>
              <a:t>NetFlow enables the following:</a:t>
            </a:r>
          </a:p>
          <a:p>
            <a:pPr lvl="1"/>
            <a:r>
              <a:rPr lang="en-US" dirty="0" smtClean="0"/>
              <a:t>Measuring who uses network resources</a:t>
            </a:r>
          </a:p>
          <a:p>
            <a:pPr lvl="1"/>
            <a:r>
              <a:rPr lang="en-US" dirty="0" smtClean="0"/>
              <a:t>Accounting and charging for resource utilization</a:t>
            </a:r>
          </a:p>
          <a:p>
            <a:pPr lvl="1"/>
            <a:r>
              <a:rPr lang="en-US" dirty="0" smtClean="0"/>
              <a:t>Using the measured information to do effective network planning</a:t>
            </a:r>
          </a:p>
          <a:p>
            <a:pPr lvl="1"/>
            <a:r>
              <a:rPr lang="en-US" dirty="0" smtClean="0"/>
              <a:t>Using the measured information to customize applications and services</a:t>
            </a:r>
            <a:endParaRPr lang="fr-CA" dirty="0"/>
          </a:p>
        </p:txBody>
      </p:sp>
      <p:sp>
        <p:nvSpPr>
          <p:cNvPr id="2" name="Titre 1"/>
          <p:cNvSpPr>
            <a:spLocks noGrp="1"/>
          </p:cNvSpPr>
          <p:nvPr>
            <p:ph type="title"/>
          </p:nvPr>
        </p:nvSpPr>
        <p:spPr/>
        <p:txBody>
          <a:bodyPr/>
          <a:lstStyle/>
          <a:p>
            <a:r>
              <a:rPr lang="en-CA" smtClean="0"/>
              <a:t>NetFlow Overview</a:t>
            </a:r>
            <a:endParaRPr lang="fr-CA" dirty="0"/>
          </a:p>
        </p:txBody>
      </p:sp>
    </p:spTree>
    <p:extLst>
      <p:ext uri="{BB962C8B-B14F-4D97-AF65-F5344CB8AC3E}">
        <p14:creationId xmlns:p14="http://schemas.microsoft.com/office/powerpoint/2010/main" val="40880252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CA" smtClean="0"/>
              <a:t>NetFlow Overview</a:t>
            </a:r>
            <a:endParaRPr lang="fr-CA" dirty="0"/>
          </a:p>
        </p:txBody>
      </p:sp>
      <p:sp>
        <p:nvSpPr>
          <p:cNvPr id="3" name="ZoneTexte 2"/>
          <p:cNvSpPr txBox="1"/>
          <p:nvPr/>
        </p:nvSpPr>
        <p:spPr>
          <a:xfrm>
            <a:off x="234700" y="1282438"/>
            <a:ext cx="7140095" cy="480131"/>
          </a:xfrm>
          <a:prstGeom prst="rect">
            <a:avLst/>
          </a:prstGeom>
          <a:noFill/>
        </p:spPr>
        <p:txBody>
          <a:bodyPr wrap="none" rtlCol="0">
            <a:spAutoFit/>
          </a:bodyPr>
          <a:lstStyle/>
          <a:p>
            <a:r>
              <a:rPr lang="en-CA" sz="2800" dirty="0" smtClean="0">
                <a:solidFill>
                  <a:srgbClr val="00252E"/>
                </a:solidFill>
              </a:rPr>
              <a:t>Example of analysis on a </a:t>
            </a:r>
            <a:r>
              <a:rPr lang="en-CA" sz="2800" dirty="0" err="1" smtClean="0">
                <a:solidFill>
                  <a:srgbClr val="00252E"/>
                </a:solidFill>
              </a:rPr>
              <a:t>NetFlow</a:t>
            </a:r>
            <a:r>
              <a:rPr lang="en-CA" sz="2800" dirty="0" smtClean="0">
                <a:solidFill>
                  <a:srgbClr val="00252E"/>
                </a:solidFill>
              </a:rPr>
              <a:t> collector:</a:t>
            </a:r>
            <a:endParaRPr lang="fr-CA" sz="2800" dirty="0">
              <a:solidFill>
                <a:srgbClr val="00252E"/>
              </a:solidFill>
            </a:endParaRPr>
          </a:p>
        </p:txBody>
      </p:sp>
      <p:sp>
        <p:nvSpPr>
          <p:cNvPr id="4" name="ZoneTexte 3"/>
          <p:cNvSpPr txBox="1"/>
          <p:nvPr/>
        </p:nvSpPr>
        <p:spPr>
          <a:xfrm>
            <a:off x="575900" y="5964075"/>
            <a:ext cx="6631944" cy="400110"/>
          </a:xfrm>
          <a:prstGeom prst="rect">
            <a:avLst/>
          </a:prstGeom>
          <a:noFill/>
        </p:spPr>
        <p:txBody>
          <a:bodyPr wrap="none" rtlCol="0">
            <a:spAutoFit/>
          </a:bodyPr>
          <a:lstStyle/>
          <a:p>
            <a:r>
              <a:rPr lang="en-CA" sz="2000" dirty="0" smtClean="0">
                <a:solidFill>
                  <a:schemeClr val="bg2"/>
                </a:solidFill>
              </a:rPr>
              <a:t>Shows top talkers, top listeners, top protocols, and more.</a:t>
            </a:r>
            <a:endParaRPr lang="fr-CA" sz="2000" dirty="0">
              <a:solidFill>
                <a:schemeClr val="bg2"/>
              </a:solidFill>
            </a:endParaRPr>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168" y="1802423"/>
            <a:ext cx="4829175" cy="3990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51904" y="2094605"/>
            <a:ext cx="3906577" cy="3820561"/>
          </a:xfrm>
          <a:prstGeom prst="rect">
            <a:avLst/>
          </a:prstGeom>
          <a:noFill/>
          <a:ln w="9525">
            <a:solidFill>
              <a:schemeClr val="bg2"/>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4335106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sz="quarter" idx="10"/>
          </p:nvPr>
        </p:nvSpPr>
        <p:spPr/>
        <p:txBody>
          <a:bodyPr/>
          <a:lstStyle/>
          <a:p>
            <a:r>
              <a:rPr lang="fr-CA" dirty="0" smtClean="0"/>
              <a:t>NetFlow components:</a:t>
            </a:r>
          </a:p>
          <a:p>
            <a:pPr lvl="1"/>
            <a:r>
              <a:rPr lang="fr-CA" dirty="0" smtClean="0"/>
              <a:t>NetFlow-enabled network devices</a:t>
            </a:r>
          </a:p>
          <a:p>
            <a:pPr lvl="1"/>
            <a:r>
              <a:rPr lang="fr-CA" dirty="0" smtClean="0"/>
              <a:t>NetFlow collector</a:t>
            </a:r>
          </a:p>
          <a:p>
            <a:r>
              <a:rPr lang="en-US" dirty="0" err="1" smtClean="0"/>
              <a:t>NetFlow</a:t>
            </a:r>
            <a:r>
              <a:rPr lang="en-US" dirty="0" smtClean="0"/>
              <a:t> devices generate </a:t>
            </a:r>
            <a:r>
              <a:rPr lang="en-US" dirty="0" err="1" smtClean="0"/>
              <a:t>NetFlow</a:t>
            </a:r>
            <a:r>
              <a:rPr lang="en-US" dirty="0" smtClean="0"/>
              <a:t> records that are exported and then collected by a </a:t>
            </a:r>
            <a:r>
              <a:rPr lang="en-US" dirty="0" err="1" smtClean="0"/>
              <a:t>NetFlow</a:t>
            </a:r>
            <a:r>
              <a:rPr lang="en-US" dirty="0" smtClean="0"/>
              <a:t> collector. Cisco Network Analysis Module is an example of a </a:t>
            </a:r>
            <a:r>
              <a:rPr lang="en-US" dirty="0" err="1" smtClean="0"/>
              <a:t>NetFlow</a:t>
            </a:r>
            <a:r>
              <a:rPr lang="en-US" dirty="0" smtClean="0"/>
              <a:t> collector. It also processes </a:t>
            </a:r>
            <a:r>
              <a:rPr lang="en-US" dirty="0" err="1" smtClean="0"/>
              <a:t>NetFlow</a:t>
            </a:r>
            <a:r>
              <a:rPr lang="en-US" dirty="0" smtClean="0"/>
              <a:t> data and provides the results through its GUI.</a:t>
            </a:r>
            <a:endParaRPr lang="fr-CA" dirty="0"/>
          </a:p>
        </p:txBody>
      </p:sp>
      <p:sp>
        <p:nvSpPr>
          <p:cNvPr id="2" name="Titre 1"/>
          <p:cNvSpPr>
            <a:spLocks noGrp="1"/>
          </p:cNvSpPr>
          <p:nvPr>
            <p:ph type="title"/>
          </p:nvPr>
        </p:nvSpPr>
        <p:spPr/>
        <p:txBody>
          <a:bodyPr/>
          <a:lstStyle/>
          <a:p>
            <a:r>
              <a:rPr lang="en-CA" dirty="0" err="1" smtClean="0"/>
              <a:t>NetFlow</a:t>
            </a:r>
            <a:r>
              <a:rPr lang="en-CA" dirty="0" smtClean="0"/>
              <a:t> Overview</a:t>
            </a:r>
            <a:endParaRPr lang="fr-CA" dirty="0"/>
          </a:p>
        </p:txBody>
      </p:sp>
      <p:pic>
        <p:nvPicPr>
          <p:cNvPr id="6" name="Picture 42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68505" y="4657720"/>
            <a:ext cx="1293285" cy="776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pic>
        <p:nvPicPr>
          <p:cNvPr id="7" name="Picture 229"/>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38850" y="4467218"/>
            <a:ext cx="1028231" cy="975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pic>
      <p:cxnSp>
        <p:nvCxnSpPr>
          <p:cNvPr id="8" name="Connecteur droit avec flèche 7"/>
          <p:cNvCxnSpPr/>
          <p:nvPr/>
        </p:nvCxnSpPr>
        <p:spPr>
          <a:xfrm>
            <a:off x="3347518" y="5012045"/>
            <a:ext cx="2324623" cy="0"/>
          </a:xfrm>
          <a:prstGeom prst="straightConnector1">
            <a:avLst/>
          </a:prstGeom>
          <a:ln w="38100">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10" name="ZoneTexte 9"/>
          <p:cNvSpPr txBox="1"/>
          <p:nvPr/>
        </p:nvSpPr>
        <p:spPr>
          <a:xfrm>
            <a:off x="1259647" y="5499721"/>
            <a:ext cx="2994730" cy="369332"/>
          </a:xfrm>
          <a:prstGeom prst="rect">
            <a:avLst/>
          </a:prstGeom>
          <a:noFill/>
        </p:spPr>
        <p:txBody>
          <a:bodyPr wrap="none" rtlCol="0">
            <a:spAutoFit/>
          </a:bodyPr>
          <a:lstStyle/>
          <a:p>
            <a:r>
              <a:rPr lang="en-CA" sz="2000" dirty="0" err="1" smtClean="0">
                <a:solidFill>
                  <a:srgbClr val="00252E"/>
                </a:solidFill>
              </a:rPr>
              <a:t>NetFlow</a:t>
            </a:r>
            <a:r>
              <a:rPr lang="en-CA" sz="2000" dirty="0" smtClean="0">
                <a:solidFill>
                  <a:srgbClr val="00252E"/>
                </a:solidFill>
              </a:rPr>
              <a:t>-Enabled Router</a:t>
            </a:r>
            <a:endParaRPr lang="fr-CA" sz="2000" dirty="0">
              <a:solidFill>
                <a:srgbClr val="00252E"/>
              </a:solidFill>
            </a:endParaRPr>
          </a:p>
        </p:txBody>
      </p:sp>
      <p:sp>
        <p:nvSpPr>
          <p:cNvPr id="12" name="ZoneTexte 11"/>
          <p:cNvSpPr txBox="1"/>
          <p:nvPr/>
        </p:nvSpPr>
        <p:spPr>
          <a:xfrm>
            <a:off x="5247534" y="5499721"/>
            <a:ext cx="2210862" cy="369332"/>
          </a:xfrm>
          <a:prstGeom prst="rect">
            <a:avLst/>
          </a:prstGeom>
          <a:noFill/>
        </p:spPr>
        <p:txBody>
          <a:bodyPr wrap="none" rtlCol="0">
            <a:spAutoFit/>
          </a:bodyPr>
          <a:lstStyle/>
          <a:p>
            <a:r>
              <a:rPr lang="en-CA" sz="2000" dirty="0" err="1" smtClean="0">
                <a:solidFill>
                  <a:srgbClr val="00252E"/>
                </a:solidFill>
              </a:rPr>
              <a:t>NetFlow</a:t>
            </a:r>
            <a:r>
              <a:rPr lang="en-CA" sz="2000" dirty="0" smtClean="0">
                <a:solidFill>
                  <a:srgbClr val="00252E"/>
                </a:solidFill>
              </a:rPr>
              <a:t> Collector</a:t>
            </a:r>
            <a:endParaRPr lang="fr-CA" sz="2000" dirty="0">
              <a:solidFill>
                <a:srgbClr val="00252E"/>
              </a:solidFill>
            </a:endParaRPr>
          </a:p>
        </p:txBody>
      </p:sp>
    </p:spTree>
    <p:extLst>
      <p:ext uri="{BB962C8B-B14F-4D97-AF65-F5344CB8AC3E}">
        <p14:creationId xmlns:p14="http://schemas.microsoft.com/office/powerpoint/2010/main" val="2653948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sz="quarter" idx="10"/>
          </p:nvPr>
        </p:nvSpPr>
        <p:spPr/>
        <p:txBody>
          <a:bodyPr/>
          <a:lstStyle/>
          <a:p>
            <a:r>
              <a:rPr lang="fr-CA" dirty="0" smtClean="0"/>
              <a:t>Cisco defines a flow as a unidirectional sequence of packets with seven common values:</a:t>
            </a:r>
          </a:p>
          <a:p>
            <a:pPr lvl="1"/>
            <a:r>
              <a:rPr lang="fr-CA" dirty="0" smtClean="0"/>
              <a:t>Source IP address</a:t>
            </a:r>
          </a:p>
          <a:p>
            <a:pPr lvl="1"/>
            <a:r>
              <a:rPr lang="fr-CA" dirty="0" smtClean="0"/>
              <a:t>Destination IP address</a:t>
            </a:r>
          </a:p>
          <a:p>
            <a:pPr lvl="1"/>
            <a:r>
              <a:rPr lang="fr-CA" dirty="0" smtClean="0"/>
              <a:t>Source port number</a:t>
            </a:r>
          </a:p>
          <a:p>
            <a:pPr lvl="1"/>
            <a:r>
              <a:rPr lang="fr-CA" dirty="0" smtClean="0"/>
              <a:t>Destination port number</a:t>
            </a:r>
          </a:p>
          <a:p>
            <a:pPr lvl="1"/>
            <a:r>
              <a:rPr lang="fr-CA" dirty="0" smtClean="0"/>
              <a:t>Layer 3 protocol type</a:t>
            </a:r>
          </a:p>
          <a:p>
            <a:pPr lvl="1"/>
            <a:r>
              <a:rPr lang="fr-CA" dirty="0" smtClean="0"/>
              <a:t>ToS</a:t>
            </a:r>
          </a:p>
          <a:p>
            <a:pPr lvl="1"/>
            <a:r>
              <a:rPr lang="fr-CA" dirty="0" smtClean="0"/>
              <a:t>Input logical interface</a:t>
            </a:r>
            <a:endParaRPr lang="fr-CA" dirty="0"/>
          </a:p>
        </p:txBody>
      </p:sp>
      <p:sp>
        <p:nvSpPr>
          <p:cNvPr id="2" name="Titre 1"/>
          <p:cNvSpPr>
            <a:spLocks noGrp="1"/>
          </p:cNvSpPr>
          <p:nvPr>
            <p:ph type="title"/>
          </p:nvPr>
        </p:nvSpPr>
        <p:spPr/>
        <p:txBody>
          <a:bodyPr/>
          <a:lstStyle/>
          <a:p>
            <a:r>
              <a:rPr lang="en-CA" dirty="0" err="1" smtClean="0"/>
              <a:t>NetFlow</a:t>
            </a:r>
            <a:r>
              <a:rPr lang="en-CA" dirty="0" smtClean="0"/>
              <a:t> Overview</a:t>
            </a:r>
            <a:endParaRPr lang="fr-CA"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00512" y="1977341"/>
            <a:ext cx="4238625" cy="31947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1691802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sz="quarter" idx="10"/>
          </p:nvPr>
        </p:nvSpPr>
        <p:spPr/>
        <p:txBody>
          <a:bodyPr/>
          <a:lstStyle/>
          <a:p>
            <a:r>
              <a:rPr lang="fr-CA" smtClean="0"/>
              <a:t>Configure NetFlow data capture</a:t>
            </a:r>
          </a:p>
          <a:p>
            <a:r>
              <a:rPr lang="fr-CA" smtClean="0"/>
              <a:t>Configure NetFlow data export</a:t>
            </a:r>
          </a:p>
          <a:p>
            <a:r>
              <a:rPr lang="en-US" smtClean="0"/>
              <a:t>Configure NetFlow data export version</a:t>
            </a:r>
          </a:p>
          <a:p>
            <a:r>
              <a:rPr lang="en-US" smtClean="0"/>
              <a:t>Verify NetFlow, its operation, and statistics</a:t>
            </a:r>
            <a:endParaRPr lang="fr-CA" dirty="0"/>
          </a:p>
        </p:txBody>
      </p:sp>
      <p:sp>
        <p:nvSpPr>
          <p:cNvPr id="2" name="Titre 1"/>
          <p:cNvSpPr>
            <a:spLocks noGrp="1"/>
          </p:cNvSpPr>
          <p:nvPr>
            <p:ph type="title"/>
          </p:nvPr>
        </p:nvSpPr>
        <p:spPr/>
        <p:txBody>
          <a:bodyPr/>
          <a:lstStyle/>
          <a:p>
            <a:r>
              <a:rPr lang="en-CA" smtClean="0"/>
              <a:t>NetFlow Configuration</a:t>
            </a:r>
            <a:endParaRPr lang="fr-CA"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595" y="3485898"/>
            <a:ext cx="7996159" cy="25171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558165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CA" smtClean="0"/>
              <a:t>NetFlow Configuration (Cont.)</a:t>
            </a:r>
            <a:endParaRPr lang="fr-CA" dirty="0"/>
          </a:p>
        </p:txBody>
      </p:sp>
      <p:sp>
        <p:nvSpPr>
          <p:cNvPr id="7" name="ZoneTexte 6"/>
          <p:cNvSpPr txBox="1"/>
          <p:nvPr/>
        </p:nvSpPr>
        <p:spPr>
          <a:xfrm>
            <a:off x="609602" y="4110310"/>
            <a:ext cx="7776754" cy="1588127"/>
          </a:xfrm>
          <a:prstGeom prst="rect">
            <a:avLst/>
          </a:prstGeom>
          <a:noFill/>
          <a:ln>
            <a:solidFill>
              <a:schemeClr val="bg2"/>
            </a:solidFill>
          </a:ln>
        </p:spPr>
        <p:txBody>
          <a:bodyPr wrap="square" rtlCol="0">
            <a:spAutoFit/>
          </a:bodyPr>
          <a:lstStyle/>
          <a:p>
            <a:pPr algn="l"/>
            <a:r>
              <a:rPr lang="fr-CA" sz="1800" dirty="0">
                <a:solidFill>
                  <a:srgbClr val="00252E"/>
                </a:solidFill>
                <a:latin typeface="Courier New" pitchFamily="49" charset="0"/>
                <a:cs typeface="Courier New" pitchFamily="49" charset="0"/>
              </a:rPr>
              <a:t>R1(config)# </a:t>
            </a:r>
            <a:r>
              <a:rPr lang="fr-CA" sz="1800" b="1" dirty="0">
                <a:solidFill>
                  <a:srgbClr val="00252E"/>
                </a:solidFill>
                <a:latin typeface="Courier New" pitchFamily="49" charset="0"/>
                <a:cs typeface="Courier New" pitchFamily="49" charset="0"/>
              </a:rPr>
              <a:t>interface </a:t>
            </a:r>
            <a:r>
              <a:rPr lang="fr-CA" sz="1800" b="1" dirty="0" smtClean="0">
                <a:solidFill>
                  <a:srgbClr val="00252E"/>
                </a:solidFill>
                <a:latin typeface="Courier New" pitchFamily="49" charset="0"/>
                <a:cs typeface="Courier New" pitchFamily="49" charset="0"/>
              </a:rPr>
              <a:t>GigabitEthernet0/0</a:t>
            </a:r>
            <a:endParaRPr lang="fr-CA" sz="1800" b="1" dirty="0">
              <a:solidFill>
                <a:srgbClr val="00252E"/>
              </a:solidFill>
              <a:latin typeface="Courier New" pitchFamily="49" charset="0"/>
              <a:cs typeface="Courier New" pitchFamily="49" charset="0"/>
            </a:endParaRPr>
          </a:p>
          <a:p>
            <a:pPr algn="l"/>
            <a:r>
              <a:rPr lang="fr-CA" sz="1800" dirty="0">
                <a:solidFill>
                  <a:srgbClr val="00252E"/>
                </a:solidFill>
                <a:latin typeface="Courier New" pitchFamily="49" charset="0"/>
                <a:cs typeface="Courier New" pitchFamily="49" charset="0"/>
              </a:rPr>
              <a:t>R1(config-if)# </a:t>
            </a:r>
            <a:r>
              <a:rPr lang="fr-CA" sz="1800" b="1" dirty="0" err="1">
                <a:solidFill>
                  <a:srgbClr val="00252E"/>
                </a:solidFill>
                <a:latin typeface="Courier New" pitchFamily="49" charset="0"/>
                <a:cs typeface="Courier New" pitchFamily="49" charset="0"/>
              </a:rPr>
              <a:t>ip</a:t>
            </a:r>
            <a:r>
              <a:rPr lang="fr-CA" sz="1800" b="1" dirty="0">
                <a:solidFill>
                  <a:srgbClr val="00252E"/>
                </a:solidFill>
                <a:latin typeface="Courier New" pitchFamily="49" charset="0"/>
                <a:cs typeface="Courier New" pitchFamily="49" charset="0"/>
              </a:rPr>
              <a:t> flow </a:t>
            </a:r>
            <a:r>
              <a:rPr lang="fr-CA" sz="1800" b="1" dirty="0" err="1">
                <a:solidFill>
                  <a:srgbClr val="00252E"/>
                </a:solidFill>
                <a:latin typeface="Courier New" pitchFamily="49" charset="0"/>
                <a:cs typeface="Courier New" pitchFamily="49" charset="0"/>
              </a:rPr>
              <a:t>ingress</a:t>
            </a:r>
            <a:endParaRPr lang="fr-CA" sz="1800" b="1" dirty="0">
              <a:solidFill>
                <a:srgbClr val="00252E"/>
              </a:solidFill>
              <a:latin typeface="Courier New" pitchFamily="49" charset="0"/>
              <a:cs typeface="Courier New" pitchFamily="49" charset="0"/>
            </a:endParaRPr>
          </a:p>
          <a:p>
            <a:pPr algn="l"/>
            <a:r>
              <a:rPr lang="fr-CA" sz="1800" dirty="0">
                <a:solidFill>
                  <a:srgbClr val="00252E"/>
                </a:solidFill>
                <a:latin typeface="Courier New" pitchFamily="49" charset="0"/>
                <a:cs typeface="Courier New" pitchFamily="49" charset="0"/>
              </a:rPr>
              <a:t>R1(config-if)# </a:t>
            </a:r>
            <a:r>
              <a:rPr lang="fr-CA" sz="1800" b="1" dirty="0" err="1">
                <a:solidFill>
                  <a:srgbClr val="00252E"/>
                </a:solidFill>
                <a:latin typeface="Courier New" pitchFamily="49" charset="0"/>
                <a:cs typeface="Courier New" pitchFamily="49" charset="0"/>
              </a:rPr>
              <a:t>ip</a:t>
            </a:r>
            <a:r>
              <a:rPr lang="fr-CA" sz="1800" b="1" dirty="0">
                <a:solidFill>
                  <a:srgbClr val="00252E"/>
                </a:solidFill>
                <a:latin typeface="Courier New" pitchFamily="49" charset="0"/>
                <a:cs typeface="Courier New" pitchFamily="49" charset="0"/>
              </a:rPr>
              <a:t> flow </a:t>
            </a:r>
            <a:r>
              <a:rPr lang="fr-CA" sz="1800" b="1" dirty="0" err="1">
                <a:solidFill>
                  <a:srgbClr val="00252E"/>
                </a:solidFill>
                <a:latin typeface="Courier New" pitchFamily="49" charset="0"/>
                <a:cs typeface="Courier New" pitchFamily="49" charset="0"/>
              </a:rPr>
              <a:t>egress</a:t>
            </a:r>
            <a:endParaRPr lang="fr-CA" sz="1800" b="1" dirty="0">
              <a:solidFill>
                <a:srgbClr val="00252E"/>
              </a:solidFill>
              <a:latin typeface="Courier New" pitchFamily="49" charset="0"/>
              <a:cs typeface="Courier New" pitchFamily="49" charset="0"/>
            </a:endParaRPr>
          </a:p>
          <a:p>
            <a:pPr algn="l"/>
            <a:r>
              <a:rPr lang="fr-CA" sz="1800" dirty="0">
                <a:solidFill>
                  <a:srgbClr val="00252E"/>
                </a:solidFill>
                <a:latin typeface="Courier New" pitchFamily="49" charset="0"/>
                <a:cs typeface="Courier New" pitchFamily="49" charset="0"/>
              </a:rPr>
              <a:t>R1(config-if)# </a:t>
            </a:r>
            <a:r>
              <a:rPr lang="fr-CA" sz="1800" b="1" dirty="0">
                <a:solidFill>
                  <a:srgbClr val="00252E"/>
                </a:solidFill>
                <a:latin typeface="Courier New" pitchFamily="49" charset="0"/>
                <a:cs typeface="Courier New" pitchFamily="49" charset="0"/>
              </a:rPr>
              <a:t>exit</a:t>
            </a:r>
          </a:p>
          <a:p>
            <a:pPr algn="l"/>
            <a:r>
              <a:rPr lang="fr-CA" sz="1800" dirty="0">
                <a:solidFill>
                  <a:srgbClr val="00252E"/>
                </a:solidFill>
                <a:latin typeface="Courier New" pitchFamily="49" charset="0"/>
                <a:cs typeface="Courier New" pitchFamily="49" charset="0"/>
              </a:rPr>
              <a:t>R1(config)# </a:t>
            </a:r>
            <a:r>
              <a:rPr lang="fr-CA" sz="1800" b="1" dirty="0" err="1">
                <a:solidFill>
                  <a:srgbClr val="00252E"/>
                </a:solidFill>
                <a:latin typeface="Courier New" pitchFamily="49" charset="0"/>
                <a:cs typeface="Courier New" pitchFamily="49" charset="0"/>
              </a:rPr>
              <a:t>ip</a:t>
            </a:r>
            <a:r>
              <a:rPr lang="fr-CA" sz="1800" b="1" dirty="0">
                <a:solidFill>
                  <a:srgbClr val="00252E"/>
                </a:solidFill>
                <a:latin typeface="Courier New" pitchFamily="49" charset="0"/>
                <a:cs typeface="Courier New" pitchFamily="49" charset="0"/>
              </a:rPr>
              <a:t> flow-export destination 10.1.10.100 9996</a:t>
            </a:r>
          </a:p>
          <a:p>
            <a:pPr algn="l"/>
            <a:r>
              <a:rPr lang="en-US" sz="1800" dirty="0">
                <a:solidFill>
                  <a:srgbClr val="00252E"/>
                </a:solidFill>
                <a:latin typeface="Courier New" pitchFamily="49" charset="0"/>
                <a:cs typeface="Courier New" pitchFamily="49" charset="0"/>
              </a:rPr>
              <a:t>R1(</a:t>
            </a:r>
            <a:r>
              <a:rPr lang="en-US" sz="1800" dirty="0" err="1">
                <a:solidFill>
                  <a:srgbClr val="00252E"/>
                </a:solidFill>
                <a:latin typeface="Courier New" pitchFamily="49" charset="0"/>
                <a:cs typeface="Courier New" pitchFamily="49" charset="0"/>
              </a:rPr>
              <a:t>config</a:t>
            </a:r>
            <a:r>
              <a:rPr lang="en-US" sz="1800" dirty="0">
                <a:solidFill>
                  <a:srgbClr val="00252E"/>
                </a:solidFill>
                <a:latin typeface="Courier New" pitchFamily="49" charset="0"/>
                <a:cs typeface="Courier New" pitchFamily="49" charset="0"/>
              </a:rPr>
              <a:t>)# </a:t>
            </a:r>
            <a:r>
              <a:rPr lang="en-US" sz="1800" b="1" dirty="0" err="1">
                <a:solidFill>
                  <a:srgbClr val="00252E"/>
                </a:solidFill>
                <a:latin typeface="Courier New" pitchFamily="49" charset="0"/>
                <a:cs typeface="Courier New" pitchFamily="49" charset="0"/>
              </a:rPr>
              <a:t>ip</a:t>
            </a:r>
            <a:r>
              <a:rPr lang="en-US" sz="1800" b="1" dirty="0">
                <a:solidFill>
                  <a:srgbClr val="00252E"/>
                </a:solidFill>
                <a:latin typeface="Courier New" pitchFamily="49" charset="0"/>
                <a:cs typeface="Courier New" pitchFamily="49" charset="0"/>
              </a:rPr>
              <a:t> flow-export version 9</a:t>
            </a: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035" y="1310455"/>
            <a:ext cx="7845938" cy="27298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ZoneTexte 4"/>
          <p:cNvSpPr txBox="1"/>
          <p:nvPr/>
        </p:nvSpPr>
        <p:spPr>
          <a:xfrm>
            <a:off x="979842" y="5916887"/>
            <a:ext cx="3639138" cy="313932"/>
          </a:xfrm>
          <a:prstGeom prst="rect">
            <a:avLst/>
          </a:prstGeom>
          <a:noFill/>
        </p:spPr>
        <p:txBody>
          <a:bodyPr wrap="none" rtlCol="0">
            <a:spAutoFit/>
          </a:bodyPr>
          <a:lstStyle/>
          <a:p>
            <a:pPr algn="l"/>
            <a:r>
              <a:rPr lang="en-CA" sz="1600" dirty="0" smtClean="0">
                <a:solidFill>
                  <a:srgbClr val="00252E"/>
                </a:solidFill>
              </a:rPr>
              <a:t>Configuration of </a:t>
            </a:r>
            <a:r>
              <a:rPr lang="en-CA" sz="1600" dirty="0" err="1" smtClean="0">
                <a:solidFill>
                  <a:srgbClr val="00252E"/>
                </a:solidFill>
              </a:rPr>
              <a:t>NetFlow</a:t>
            </a:r>
            <a:r>
              <a:rPr lang="en-CA" sz="1600" dirty="0" smtClean="0">
                <a:solidFill>
                  <a:srgbClr val="00252E"/>
                </a:solidFill>
              </a:rPr>
              <a:t> on router R1</a:t>
            </a:r>
            <a:endParaRPr lang="fr-CA" sz="1600" dirty="0">
              <a:solidFill>
                <a:srgbClr val="00252E"/>
              </a:solidFill>
            </a:endParaRPr>
          </a:p>
        </p:txBody>
      </p:sp>
    </p:spTree>
    <p:extLst>
      <p:ext uri="{BB962C8B-B14F-4D97-AF65-F5344CB8AC3E}">
        <p14:creationId xmlns:p14="http://schemas.microsoft.com/office/powerpoint/2010/main" val="42240268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31317" y="4295373"/>
            <a:ext cx="2777582" cy="250521"/>
          </a:xfrm>
          <a:prstGeom prst="rect">
            <a:avLst/>
          </a:prstGeom>
          <a:solidFill>
            <a:srgbClr val="FFFF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fr-CA" dirty="0" smtClean="0">
              <a:solidFill>
                <a:srgbClr val="00252E"/>
              </a:solidFill>
            </a:endParaRPr>
          </a:p>
        </p:txBody>
      </p:sp>
      <p:sp>
        <p:nvSpPr>
          <p:cNvPr id="11" name="Rectangle 10"/>
          <p:cNvSpPr/>
          <p:nvPr/>
        </p:nvSpPr>
        <p:spPr>
          <a:xfrm>
            <a:off x="431317" y="4132452"/>
            <a:ext cx="4092815" cy="225468"/>
          </a:xfrm>
          <a:prstGeom prst="rect">
            <a:avLst/>
          </a:prstGeom>
          <a:solidFill>
            <a:srgbClr val="FFFF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fr-CA" dirty="0" smtClean="0">
              <a:solidFill>
                <a:srgbClr val="00252E"/>
              </a:solidFill>
            </a:endParaRPr>
          </a:p>
        </p:txBody>
      </p:sp>
      <p:sp>
        <p:nvSpPr>
          <p:cNvPr id="2" name="Titre 1"/>
          <p:cNvSpPr>
            <a:spLocks noGrp="1"/>
          </p:cNvSpPr>
          <p:nvPr>
            <p:ph type="title"/>
          </p:nvPr>
        </p:nvSpPr>
        <p:spPr/>
        <p:txBody>
          <a:bodyPr/>
          <a:lstStyle/>
          <a:p>
            <a:r>
              <a:rPr lang="en-CA" smtClean="0"/>
              <a:t>NetFlow Configuration (Cont.)</a:t>
            </a:r>
            <a:endParaRPr lang="fr-CA" dirty="0"/>
          </a:p>
        </p:txBody>
      </p:sp>
      <p:sp>
        <p:nvSpPr>
          <p:cNvPr id="4" name="ZoneTexte 3"/>
          <p:cNvSpPr txBox="1"/>
          <p:nvPr/>
        </p:nvSpPr>
        <p:spPr>
          <a:xfrm>
            <a:off x="366451" y="2631373"/>
            <a:ext cx="8582572" cy="369332"/>
          </a:xfrm>
          <a:prstGeom prst="rect">
            <a:avLst/>
          </a:prstGeom>
          <a:noFill/>
        </p:spPr>
        <p:txBody>
          <a:bodyPr wrap="square" rtlCol="0">
            <a:spAutoFit/>
          </a:bodyPr>
          <a:lstStyle/>
          <a:p>
            <a:pPr algn="l"/>
            <a:r>
              <a:rPr lang="en-CA" sz="2000" dirty="0" smtClean="0">
                <a:solidFill>
                  <a:srgbClr val="00252E"/>
                </a:solidFill>
              </a:rPr>
              <a:t>Displays if </a:t>
            </a:r>
            <a:r>
              <a:rPr lang="en-CA" sz="2000" dirty="0" err="1" smtClean="0">
                <a:solidFill>
                  <a:srgbClr val="00252E"/>
                </a:solidFill>
              </a:rPr>
              <a:t>NetFlow</a:t>
            </a:r>
            <a:r>
              <a:rPr lang="en-CA" sz="2000" dirty="0" smtClean="0">
                <a:solidFill>
                  <a:srgbClr val="00252E"/>
                </a:solidFill>
              </a:rPr>
              <a:t> is enabled on an interface</a:t>
            </a:r>
            <a:endParaRPr lang="fr-CA" sz="2000" dirty="0">
              <a:solidFill>
                <a:srgbClr val="00252E"/>
              </a:solidFill>
            </a:endParaRPr>
          </a:p>
        </p:txBody>
      </p:sp>
      <p:sp>
        <p:nvSpPr>
          <p:cNvPr id="5" name="ZoneTexte 4"/>
          <p:cNvSpPr txBox="1"/>
          <p:nvPr/>
        </p:nvSpPr>
        <p:spPr>
          <a:xfrm>
            <a:off x="366451" y="1473284"/>
            <a:ext cx="8411790" cy="978729"/>
          </a:xfrm>
          <a:prstGeom prst="rect">
            <a:avLst/>
          </a:prstGeom>
          <a:noFill/>
          <a:ln>
            <a:solidFill>
              <a:schemeClr val="tx1"/>
            </a:solidFill>
          </a:ln>
        </p:spPr>
        <p:txBody>
          <a:bodyPr wrap="square" rtlCol="0">
            <a:spAutoFit/>
          </a:bodyPr>
          <a:lstStyle/>
          <a:p>
            <a:pPr algn="l"/>
            <a:r>
              <a:rPr lang="en-US" sz="1600" dirty="0">
                <a:solidFill>
                  <a:srgbClr val="00252E"/>
                </a:solidFill>
                <a:latin typeface="Courier New" pitchFamily="49" charset="0"/>
                <a:cs typeface="Courier New" pitchFamily="49" charset="0"/>
              </a:rPr>
              <a:t>R1# </a:t>
            </a:r>
            <a:r>
              <a:rPr lang="en-US" sz="1600" b="1" dirty="0">
                <a:solidFill>
                  <a:srgbClr val="00252E"/>
                </a:solidFill>
                <a:latin typeface="Courier New" pitchFamily="49" charset="0"/>
                <a:cs typeface="Courier New" pitchFamily="49" charset="0"/>
              </a:rPr>
              <a:t>show </a:t>
            </a:r>
            <a:r>
              <a:rPr lang="en-US" sz="1600" b="1" dirty="0" err="1">
                <a:solidFill>
                  <a:srgbClr val="00252E"/>
                </a:solidFill>
                <a:latin typeface="Courier New" pitchFamily="49" charset="0"/>
                <a:cs typeface="Courier New" pitchFamily="49" charset="0"/>
              </a:rPr>
              <a:t>ip</a:t>
            </a:r>
            <a:r>
              <a:rPr lang="en-US" sz="1600" b="1" dirty="0">
                <a:solidFill>
                  <a:srgbClr val="00252E"/>
                </a:solidFill>
                <a:latin typeface="Courier New" pitchFamily="49" charset="0"/>
                <a:cs typeface="Courier New" pitchFamily="49" charset="0"/>
              </a:rPr>
              <a:t> </a:t>
            </a:r>
            <a:r>
              <a:rPr lang="en-US" sz="1600" b="1" dirty="0" smtClean="0">
                <a:solidFill>
                  <a:srgbClr val="00252E"/>
                </a:solidFill>
                <a:latin typeface="Courier New" pitchFamily="49" charset="0"/>
                <a:cs typeface="Courier New" pitchFamily="49" charset="0"/>
              </a:rPr>
              <a:t>flow interface</a:t>
            </a:r>
            <a:endParaRPr lang="en-US" sz="1600" b="1" dirty="0">
              <a:solidFill>
                <a:srgbClr val="00252E"/>
              </a:solidFill>
              <a:latin typeface="Courier New" pitchFamily="49" charset="0"/>
              <a:cs typeface="Courier New" pitchFamily="49" charset="0"/>
            </a:endParaRPr>
          </a:p>
          <a:p>
            <a:pPr algn="l"/>
            <a:r>
              <a:rPr lang="en-CA" sz="1600" dirty="0" smtClean="0">
                <a:solidFill>
                  <a:srgbClr val="00252E"/>
                </a:solidFill>
                <a:latin typeface="Courier New" pitchFamily="49" charset="0"/>
                <a:cs typeface="Courier New" pitchFamily="49" charset="0"/>
              </a:rPr>
              <a:t>GigabitEthernet0/0</a:t>
            </a:r>
          </a:p>
          <a:p>
            <a:pPr algn="l"/>
            <a:r>
              <a:rPr lang="en-CA" sz="1600" dirty="0">
                <a:solidFill>
                  <a:srgbClr val="00252E"/>
                </a:solidFill>
                <a:latin typeface="Courier New" pitchFamily="49" charset="0"/>
                <a:cs typeface="Courier New" pitchFamily="49" charset="0"/>
              </a:rPr>
              <a:t> </a:t>
            </a:r>
            <a:r>
              <a:rPr lang="en-CA" sz="1600" dirty="0" smtClean="0">
                <a:solidFill>
                  <a:srgbClr val="00252E"/>
                </a:solidFill>
                <a:latin typeface="Courier New" pitchFamily="49" charset="0"/>
                <a:cs typeface="Courier New" pitchFamily="49" charset="0"/>
              </a:rPr>
              <a:t> </a:t>
            </a:r>
            <a:r>
              <a:rPr lang="en-CA" sz="1600" dirty="0" err="1" smtClean="0">
                <a:solidFill>
                  <a:srgbClr val="00252E"/>
                </a:solidFill>
                <a:latin typeface="Courier New" pitchFamily="49" charset="0"/>
                <a:cs typeface="Courier New" pitchFamily="49" charset="0"/>
              </a:rPr>
              <a:t>ip</a:t>
            </a:r>
            <a:r>
              <a:rPr lang="en-CA" sz="1600" dirty="0" smtClean="0">
                <a:solidFill>
                  <a:srgbClr val="00252E"/>
                </a:solidFill>
                <a:latin typeface="Courier New" pitchFamily="49" charset="0"/>
                <a:cs typeface="Courier New" pitchFamily="49" charset="0"/>
              </a:rPr>
              <a:t> flow ingress</a:t>
            </a:r>
          </a:p>
          <a:p>
            <a:pPr algn="l"/>
            <a:r>
              <a:rPr lang="en-CA" sz="1600" dirty="0">
                <a:solidFill>
                  <a:srgbClr val="00252E"/>
                </a:solidFill>
                <a:latin typeface="Courier New" pitchFamily="49" charset="0"/>
                <a:cs typeface="Courier New" pitchFamily="49" charset="0"/>
              </a:rPr>
              <a:t> </a:t>
            </a:r>
            <a:r>
              <a:rPr lang="en-CA" sz="1600" dirty="0" smtClean="0">
                <a:solidFill>
                  <a:srgbClr val="00252E"/>
                </a:solidFill>
                <a:latin typeface="Courier New" pitchFamily="49" charset="0"/>
                <a:cs typeface="Courier New" pitchFamily="49" charset="0"/>
              </a:rPr>
              <a:t> </a:t>
            </a:r>
            <a:r>
              <a:rPr lang="en-CA" sz="1600" dirty="0" err="1" smtClean="0">
                <a:solidFill>
                  <a:srgbClr val="00252E"/>
                </a:solidFill>
                <a:latin typeface="Courier New" pitchFamily="49" charset="0"/>
                <a:cs typeface="Courier New" pitchFamily="49" charset="0"/>
              </a:rPr>
              <a:t>ip</a:t>
            </a:r>
            <a:r>
              <a:rPr lang="en-CA" sz="1600" dirty="0" smtClean="0">
                <a:solidFill>
                  <a:srgbClr val="00252E"/>
                </a:solidFill>
                <a:latin typeface="Courier New" pitchFamily="49" charset="0"/>
                <a:cs typeface="Courier New" pitchFamily="49" charset="0"/>
              </a:rPr>
              <a:t> flow egress</a:t>
            </a:r>
            <a:endParaRPr lang="fr-CA" sz="1600" dirty="0">
              <a:solidFill>
                <a:srgbClr val="00252E"/>
              </a:solidFill>
              <a:latin typeface="Courier New" pitchFamily="49" charset="0"/>
              <a:cs typeface="Courier New" pitchFamily="49" charset="0"/>
            </a:endParaRPr>
          </a:p>
        </p:txBody>
      </p:sp>
      <p:sp>
        <p:nvSpPr>
          <p:cNvPr id="8" name="ZoneTexte 7"/>
          <p:cNvSpPr txBox="1"/>
          <p:nvPr/>
        </p:nvSpPr>
        <p:spPr>
          <a:xfrm>
            <a:off x="366451" y="3218455"/>
            <a:ext cx="8411790" cy="1643527"/>
          </a:xfrm>
          <a:prstGeom prst="rect">
            <a:avLst/>
          </a:prstGeom>
          <a:noFill/>
          <a:ln>
            <a:solidFill>
              <a:srgbClr val="0000FF"/>
            </a:solidFill>
          </a:ln>
        </p:spPr>
        <p:txBody>
          <a:bodyPr wrap="square" rtlCol="0">
            <a:spAutoFit/>
          </a:bodyPr>
          <a:lstStyle/>
          <a:p>
            <a:pPr algn="l"/>
            <a:r>
              <a:rPr lang="en-US" sz="1600" dirty="0">
                <a:solidFill>
                  <a:srgbClr val="00252E"/>
                </a:solidFill>
                <a:latin typeface="Courier New" pitchFamily="49" charset="0"/>
                <a:cs typeface="Courier New" pitchFamily="49" charset="0"/>
              </a:rPr>
              <a:t>R1# </a:t>
            </a:r>
            <a:r>
              <a:rPr lang="en-US" sz="1600" b="1" dirty="0">
                <a:solidFill>
                  <a:srgbClr val="00252E"/>
                </a:solidFill>
                <a:latin typeface="Courier New" pitchFamily="49" charset="0"/>
                <a:cs typeface="Courier New" pitchFamily="49" charset="0"/>
              </a:rPr>
              <a:t>show </a:t>
            </a:r>
            <a:r>
              <a:rPr lang="en-US" sz="1600" b="1" dirty="0" err="1">
                <a:solidFill>
                  <a:srgbClr val="00252E"/>
                </a:solidFill>
                <a:latin typeface="Courier New" pitchFamily="49" charset="0"/>
                <a:cs typeface="Courier New" pitchFamily="49" charset="0"/>
              </a:rPr>
              <a:t>ip</a:t>
            </a:r>
            <a:r>
              <a:rPr lang="en-US" sz="1600" b="1" dirty="0">
                <a:solidFill>
                  <a:srgbClr val="00252E"/>
                </a:solidFill>
                <a:latin typeface="Courier New" pitchFamily="49" charset="0"/>
                <a:cs typeface="Courier New" pitchFamily="49" charset="0"/>
              </a:rPr>
              <a:t> flow export</a:t>
            </a:r>
          </a:p>
          <a:p>
            <a:pPr algn="l"/>
            <a:r>
              <a:rPr lang="en-US" sz="1600" dirty="0">
                <a:solidFill>
                  <a:srgbClr val="00252E"/>
                </a:solidFill>
                <a:latin typeface="Courier New" pitchFamily="49" charset="0"/>
                <a:cs typeface="Courier New" pitchFamily="49" charset="0"/>
              </a:rPr>
              <a:t>Flow export v9 is enabled for main cache</a:t>
            </a:r>
          </a:p>
          <a:p>
            <a:pPr algn="l"/>
            <a:r>
              <a:rPr lang="fr-CA" sz="1600" dirty="0">
                <a:solidFill>
                  <a:srgbClr val="00252E"/>
                </a:solidFill>
                <a:latin typeface="Courier New" pitchFamily="49" charset="0"/>
                <a:cs typeface="Courier New" pitchFamily="49" charset="0"/>
              </a:rPr>
              <a:t>Export source and destination </a:t>
            </a:r>
            <a:r>
              <a:rPr lang="fr-CA" sz="1600" dirty="0" err="1">
                <a:solidFill>
                  <a:srgbClr val="00252E"/>
                </a:solidFill>
                <a:latin typeface="Courier New" pitchFamily="49" charset="0"/>
                <a:cs typeface="Courier New" pitchFamily="49" charset="0"/>
              </a:rPr>
              <a:t>details</a:t>
            </a:r>
            <a:r>
              <a:rPr lang="fr-CA" sz="1600" dirty="0">
                <a:solidFill>
                  <a:srgbClr val="00252E"/>
                </a:solidFill>
                <a:latin typeface="Courier New" pitchFamily="49" charset="0"/>
                <a:cs typeface="Courier New" pitchFamily="49" charset="0"/>
              </a:rPr>
              <a:t> :</a:t>
            </a:r>
          </a:p>
          <a:p>
            <a:pPr algn="l"/>
            <a:r>
              <a:rPr lang="fr-CA" sz="1600" dirty="0">
                <a:solidFill>
                  <a:srgbClr val="00252E"/>
                </a:solidFill>
                <a:latin typeface="Courier New" pitchFamily="49" charset="0"/>
                <a:cs typeface="Courier New" pitchFamily="49" charset="0"/>
              </a:rPr>
              <a:t>VRF ID : Default</a:t>
            </a:r>
          </a:p>
          <a:p>
            <a:pPr algn="l"/>
            <a:r>
              <a:rPr lang="fr-CA" sz="1600" dirty="0">
                <a:solidFill>
                  <a:srgbClr val="00252E"/>
                </a:solidFill>
                <a:latin typeface="Courier New" pitchFamily="49" charset="0"/>
                <a:cs typeface="Courier New" pitchFamily="49" charset="0"/>
              </a:rPr>
              <a:t>Destination(1) 10.1.10.100 (9996)</a:t>
            </a:r>
          </a:p>
          <a:p>
            <a:pPr algn="l"/>
            <a:r>
              <a:rPr lang="fr-CA" sz="1600" dirty="0">
                <a:solidFill>
                  <a:srgbClr val="00252E"/>
                </a:solidFill>
                <a:latin typeface="Courier New" pitchFamily="49" charset="0"/>
                <a:cs typeface="Courier New" pitchFamily="49" charset="0"/>
              </a:rPr>
              <a:t>Version 9 flow records</a:t>
            </a:r>
          </a:p>
          <a:p>
            <a:pPr algn="l"/>
            <a:r>
              <a:rPr lang="en-US" sz="1600" dirty="0">
                <a:solidFill>
                  <a:srgbClr val="00252E"/>
                </a:solidFill>
                <a:latin typeface="Courier New" pitchFamily="49" charset="0"/>
                <a:cs typeface="Courier New" pitchFamily="49" charset="0"/>
              </a:rPr>
              <a:t>43 flows exported in 15 </a:t>
            </a:r>
            <a:r>
              <a:rPr lang="en-US" sz="1600" dirty="0" err="1">
                <a:solidFill>
                  <a:srgbClr val="00252E"/>
                </a:solidFill>
                <a:latin typeface="Courier New" pitchFamily="49" charset="0"/>
                <a:cs typeface="Courier New" pitchFamily="49" charset="0"/>
              </a:rPr>
              <a:t>udp</a:t>
            </a:r>
            <a:r>
              <a:rPr lang="en-US" sz="1600" dirty="0">
                <a:solidFill>
                  <a:srgbClr val="00252E"/>
                </a:solidFill>
                <a:latin typeface="Courier New" pitchFamily="49" charset="0"/>
                <a:cs typeface="Courier New" pitchFamily="49" charset="0"/>
              </a:rPr>
              <a:t> datagrams</a:t>
            </a:r>
            <a:endParaRPr lang="fr-CA" sz="1600" dirty="0">
              <a:solidFill>
                <a:srgbClr val="00252E"/>
              </a:solidFill>
              <a:latin typeface="Courier New" pitchFamily="49" charset="0"/>
              <a:cs typeface="Courier New" pitchFamily="49" charset="0"/>
            </a:endParaRPr>
          </a:p>
        </p:txBody>
      </p:sp>
      <p:sp>
        <p:nvSpPr>
          <p:cNvPr id="9" name="ZoneTexte 8"/>
          <p:cNvSpPr txBox="1"/>
          <p:nvPr/>
        </p:nvSpPr>
        <p:spPr>
          <a:xfrm>
            <a:off x="366451" y="5376669"/>
            <a:ext cx="8582572" cy="369332"/>
          </a:xfrm>
          <a:prstGeom prst="rect">
            <a:avLst/>
          </a:prstGeom>
          <a:noFill/>
        </p:spPr>
        <p:txBody>
          <a:bodyPr wrap="square" rtlCol="0">
            <a:spAutoFit/>
          </a:bodyPr>
          <a:lstStyle/>
          <a:p>
            <a:pPr algn="l"/>
            <a:r>
              <a:rPr lang="en-US" sz="2000" dirty="0">
                <a:solidFill>
                  <a:srgbClr val="00252E"/>
                </a:solidFill>
              </a:rPr>
              <a:t>Displays the status and the statistics for </a:t>
            </a:r>
            <a:r>
              <a:rPr lang="en-US" sz="2000" dirty="0" err="1">
                <a:solidFill>
                  <a:srgbClr val="00252E"/>
                </a:solidFill>
              </a:rPr>
              <a:t>NetFlow</a:t>
            </a:r>
            <a:r>
              <a:rPr lang="en-US" sz="2000" dirty="0">
                <a:solidFill>
                  <a:srgbClr val="00252E"/>
                </a:solidFill>
              </a:rPr>
              <a:t> data export</a:t>
            </a:r>
            <a:endParaRPr lang="fr-CA" sz="2000" dirty="0">
              <a:solidFill>
                <a:srgbClr val="00252E"/>
              </a:solidFill>
            </a:endParaRPr>
          </a:p>
        </p:txBody>
      </p:sp>
    </p:spTree>
    <p:extLst>
      <p:ext uri="{BB962C8B-B14F-4D97-AF65-F5344CB8AC3E}">
        <p14:creationId xmlns:p14="http://schemas.microsoft.com/office/powerpoint/2010/main" val="9035750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n-CA" smtClean="0"/>
              <a:t>NetFlow Configuration (Cont.)</a:t>
            </a:r>
            <a:endParaRPr lang="fr-CA" dirty="0"/>
          </a:p>
        </p:txBody>
      </p:sp>
      <p:sp>
        <p:nvSpPr>
          <p:cNvPr id="4" name="ZoneTexte 3"/>
          <p:cNvSpPr txBox="1"/>
          <p:nvPr/>
        </p:nvSpPr>
        <p:spPr>
          <a:xfrm>
            <a:off x="270863" y="1346342"/>
            <a:ext cx="8695488" cy="3970318"/>
          </a:xfrm>
          <a:prstGeom prst="rect">
            <a:avLst/>
          </a:prstGeom>
          <a:noFill/>
          <a:ln>
            <a:solidFill>
              <a:srgbClr val="0000FF"/>
            </a:solidFill>
          </a:ln>
        </p:spPr>
        <p:txBody>
          <a:bodyPr wrap="square" rtlCol="0">
            <a:spAutoFit/>
          </a:bodyPr>
          <a:lstStyle/>
          <a:p>
            <a:pPr algn="l"/>
            <a:r>
              <a:rPr lang="en-US" sz="1400" dirty="0" smtClean="0">
                <a:solidFill>
                  <a:srgbClr val="00252E"/>
                </a:solidFill>
                <a:latin typeface="Courier New" pitchFamily="49" charset="0"/>
                <a:cs typeface="Courier New" pitchFamily="49" charset="0"/>
              </a:rPr>
              <a:t>R1# </a:t>
            </a:r>
            <a:r>
              <a:rPr lang="en-US" sz="1400" b="1" dirty="0">
                <a:solidFill>
                  <a:srgbClr val="00252E"/>
                </a:solidFill>
                <a:latin typeface="Courier New" pitchFamily="49" charset="0"/>
                <a:cs typeface="Courier New" pitchFamily="49" charset="0"/>
              </a:rPr>
              <a:t>show </a:t>
            </a:r>
            <a:r>
              <a:rPr lang="en-US" sz="1400" b="1" dirty="0" err="1">
                <a:solidFill>
                  <a:srgbClr val="00252E"/>
                </a:solidFill>
                <a:latin typeface="Courier New" pitchFamily="49" charset="0"/>
                <a:cs typeface="Courier New" pitchFamily="49" charset="0"/>
              </a:rPr>
              <a:t>ip</a:t>
            </a:r>
            <a:r>
              <a:rPr lang="en-US" sz="1400" b="1" dirty="0">
                <a:solidFill>
                  <a:srgbClr val="00252E"/>
                </a:solidFill>
                <a:latin typeface="Courier New" pitchFamily="49" charset="0"/>
                <a:cs typeface="Courier New" pitchFamily="49" charset="0"/>
              </a:rPr>
              <a:t> cache flow</a:t>
            </a:r>
          </a:p>
          <a:p>
            <a:pPr algn="l"/>
            <a:r>
              <a:rPr lang="fr-CA" sz="1400" dirty="0">
                <a:solidFill>
                  <a:srgbClr val="00252E"/>
                </a:solidFill>
                <a:latin typeface="Courier New" pitchFamily="49" charset="0"/>
                <a:cs typeface="Courier New" pitchFamily="49" charset="0"/>
              </a:rPr>
              <a:t>&lt;output </a:t>
            </a:r>
            <a:r>
              <a:rPr lang="fr-CA" sz="1400" dirty="0" err="1">
                <a:solidFill>
                  <a:srgbClr val="00252E"/>
                </a:solidFill>
                <a:latin typeface="Courier New" pitchFamily="49" charset="0"/>
                <a:cs typeface="Courier New" pitchFamily="49" charset="0"/>
              </a:rPr>
              <a:t>omitted</a:t>
            </a:r>
            <a:r>
              <a:rPr lang="fr-CA" sz="1400" dirty="0">
                <a:solidFill>
                  <a:srgbClr val="00252E"/>
                </a:solidFill>
                <a:latin typeface="Courier New" pitchFamily="49" charset="0"/>
                <a:cs typeface="Courier New" pitchFamily="49" charset="0"/>
              </a:rPr>
              <a:t>&gt;</a:t>
            </a:r>
          </a:p>
          <a:p>
            <a:pPr algn="l"/>
            <a:r>
              <a:rPr lang="en-US" sz="1400" dirty="0">
                <a:solidFill>
                  <a:srgbClr val="00252E"/>
                </a:solidFill>
                <a:latin typeface="Courier New" pitchFamily="49" charset="0"/>
                <a:cs typeface="Courier New" pitchFamily="49" charset="0"/>
              </a:rPr>
              <a:t>IP Flow Switching Cache, 278544 bytes</a:t>
            </a:r>
          </a:p>
          <a:p>
            <a:pPr algn="l"/>
            <a:r>
              <a:rPr lang="en-US" sz="1400" dirty="0" smtClean="0">
                <a:solidFill>
                  <a:srgbClr val="00252E"/>
                </a:solidFill>
                <a:latin typeface="Courier New" pitchFamily="49" charset="0"/>
                <a:cs typeface="Courier New" pitchFamily="49" charset="0"/>
              </a:rPr>
              <a:t>  2 </a:t>
            </a:r>
            <a:r>
              <a:rPr lang="en-US" sz="1400" dirty="0">
                <a:solidFill>
                  <a:srgbClr val="00252E"/>
                </a:solidFill>
                <a:latin typeface="Courier New" pitchFamily="49" charset="0"/>
                <a:cs typeface="Courier New" pitchFamily="49" charset="0"/>
              </a:rPr>
              <a:t>active, 4094 inactive, 31 added</a:t>
            </a:r>
          </a:p>
          <a:p>
            <a:pPr algn="l"/>
            <a:r>
              <a:rPr lang="en-US" sz="1400" dirty="0" smtClean="0">
                <a:solidFill>
                  <a:srgbClr val="00252E"/>
                </a:solidFill>
                <a:latin typeface="Courier New" pitchFamily="49" charset="0"/>
                <a:cs typeface="Courier New" pitchFamily="49" charset="0"/>
              </a:rPr>
              <a:t>  6374 </a:t>
            </a:r>
            <a:r>
              <a:rPr lang="en-US" sz="1400" dirty="0">
                <a:solidFill>
                  <a:srgbClr val="00252E"/>
                </a:solidFill>
                <a:latin typeface="Courier New" pitchFamily="49" charset="0"/>
                <a:cs typeface="Courier New" pitchFamily="49" charset="0"/>
              </a:rPr>
              <a:t>ager polls, 0 flow </a:t>
            </a:r>
            <a:r>
              <a:rPr lang="en-US" sz="1400" dirty="0" err="1">
                <a:solidFill>
                  <a:srgbClr val="00252E"/>
                </a:solidFill>
                <a:latin typeface="Courier New" pitchFamily="49" charset="0"/>
                <a:cs typeface="Courier New" pitchFamily="49" charset="0"/>
              </a:rPr>
              <a:t>alloc</a:t>
            </a:r>
            <a:r>
              <a:rPr lang="en-US" sz="1400" dirty="0">
                <a:solidFill>
                  <a:srgbClr val="00252E"/>
                </a:solidFill>
                <a:latin typeface="Courier New" pitchFamily="49" charset="0"/>
                <a:cs typeface="Courier New" pitchFamily="49" charset="0"/>
              </a:rPr>
              <a:t> failures</a:t>
            </a:r>
          </a:p>
          <a:p>
            <a:pPr algn="l"/>
            <a:r>
              <a:rPr lang="en-US" sz="1400" dirty="0" smtClean="0">
                <a:solidFill>
                  <a:srgbClr val="00252E"/>
                </a:solidFill>
                <a:latin typeface="Courier New" pitchFamily="49" charset="0"/>
                <a:cs typeface="Courier New" pitchFamily="49" charset="0"/>
              </a:rPr>
              <a:t>  Active </a:t>
            </a:r>
            <a:r>
              <a:rPr lang="en-US" sz="1400" dirty="0">
                <a:solidFill>
                  <a:srgbClr val="00252E"/>
                </a:solidFill>
                <a:latin typeface="Courier New" pitchFamily="49" charset="0"/>
                <a:cs typeface="Courier New" pitchFamily="49" charset="0"/>
              </a:rPr>
              <a:t>flows timeout in 30 minutes</a:t>
            </a:r>
          </a:p>
          <a:p>
            <a:pPr algn="l"/>
            <a:r>
              <a:rPr lang="en-US" sz="1400" dirty="0" smtClean="0">
                <a:solidFill>
                  <a:srgbClr val="00252E"/>
                </a:solidFill>
                <a:latin typeface="Courier New" pitchFamily="49" charset="0"/>
                <a:cs typeface="Courier New" pitchFamily="49" charset="0"/>
              </a:rPr>
              <a:t>  Inactive </a:t>
            </a:r>
            <a:r>
              <a:rPr lang="en-US" sz="1400" dirty="0">
                <a:solidFill>
                  <a:srgbClr val="00252E"/>
                </a:solidFill>
                <a:latin typeface="Courier New" pitchFamily="49" charset="0"/>
                <a:cs typeface="Courier New" pitchFamily="49" charset="0"/>
              </a:rPr>
              <a:t>flows timeout in 15 seconds</a:t>
            </a:r>
          </a:p>
          <a:p>
            <a:pPr algn="l"/>
            <a:r>
              <a:rPr lang="en-US" sz="1400" dirty="0">
                <a:solidFill>
                  <a:srgbClr val="00252E"/>
                </a:solidFill>
                <a:latin typeface="Courier New" pitchFamily="49" charset="0"/>
                <a:cs typeface="Courier New" pitchFamily="49" charset="0"/>
              </a:rPr>
              <a:t>IP Sub Flow Cache, 34056 bytes</a:t>
            </a:r>
          </a:p>
          <a:p>
            <a:pPr algn="l"/>
            <a:r>
              <a:rPr lang="en-US" sz="1400" dirty="0" smtClean="0">
                <a:solidFill>
                  <a:srgbClr val="00252E"/>
                </a:solidFill>
                <a:latin typeface="Courier New" pitchFamily="49" charset="0"/>
                <a:cs typeface="Courier New" pitchFamily="49" charset="0"/>
              </a:rPr>
              <a:t>  2 </a:t>
            </a:r>
            <a:r>
              <a:rPr lang="en-US" sz="1400" dirty="0">
                <a:solidFill>
                  <a:srgbClr val="00252E"/>
                </a:solidFill>
                <a:latin typeface="Courier New" pitchFamily="49" charset="0"/>
                <a:cs typeface="Courier New" pitchFamily="49" charset="0"/>
              </a:rPr>
              <a:t>active, 1022 inactive, 31 added, 31 added to flow</a:t>
            </a:r>
          </a:p>
          <a:p>
            <a:pPr algn="l"/>
            <a:r>
              <a:rPr lang="en-US" sz="1400" dirty="0" smtClean="0">
                <a:solidFill>
                  <a:srgbClr val="00252E"/>
                </a:solidFill>
                <a:latin typeface="Courier New" pitchFamily="49" charset="0"/>
                <a:cs typeface="Courier New" pitchFamily="49" charset="0"/>
              </a:rPr>
              <a:t>  0 </a:t>
            </a:r>
            <a:r>
              <a:rPr lang="en-US" sz="1400" dirty="0" err="1">
                <a:solidFill>
                  <a:srgbClr val="00252E"/>
                </a:solidFill>
                <a:latin typeface="Courier New" pitchFamily="49" charset="0"/>
                <a:cs typeface="Courier New" pitchFamily="49" charset="0"/>
              </a:rPr>
              <a:t>alloc</a:t>
            </a:r>
            <a:r>
              <a:rPr lang="en-US" sz="1400" dirty="0">
                <a:solidFill>
                  <a:srgbClr val="00252E"/>
                </a:solidFill>
                <a:latin typeface="Courier New" pitchFamily="49" charset="0"/>
                <a:cs typeface="Courier New" pitchFamily="49" charset="0"/>
              </a:rPr>
              <a:t> failures, 0 force free</a:t>
            </a:r>
          </a:p>
          <a:p>
            <a:pPr algn="l"/>
            <a:r>
              <a:rPr lang="en-US" sz="1400" dirty="0" smtClean="0">
                <a:solidFill>
                  <a:srgbClr val="00252E"/>
                </a:solidFill>
                <a:latin typeface="Courier New" pitchFamily="49" charset="0"/>
                <a:cs typeface="Courier New" pitchFamily="49" charset="0"/>
              </a:rPr>
              <a:t>  1 </a:t>
            </a:r>
            <a:r>
              <a:rPr lang="en-US" sz="1400" dirty="0">
                <a:solidFill>
                  <a:srgbClr val="00252E"/>
                </a:solidFill>
                <a:latin typeface="Courier New" pitchFamily="49" charset="0"/>
                <a:cs typeface="Courier New" pitchFamily="49" charset="0"/>
              </a:rPr>
              <a:t>chunk, 0 chunks added</a:t>
            </a:r>
          </a:p>
          <a:p>
            <a:pPr algn="l"/>
            <a:r>
              <a:rPr lang="en-US" sz="1400" dirty="0" smtClean="0">
                <a:solidFill>
                  <a:srgbClr val="00252E"/>
                </a:solidFill>
                <a:latin typeface="Courier New" pitchFamily="49" charset="0"/>
                <a:cs typeface="Courier New" pitchFamily="49" charset="0"/>
              </a:rPr>
              <a:t>  last </a:t>
            </a:r>
            <a:r>
              <a:rPr lang="en-US" sz="1400" dirty="0">
                <a:solidFill>
                  <a:srgbClr val="00252E"/>
                </a:solidFill>
                <a:latin typeface="Courier New" pitchFamily="49" charset="0"/>
                <a:cs typeface="Courier New" pitchFamily="49" charset="0"/>
              </a:rPr>
              <a:t>clearing of statistics 00:49:48</a:t>
            </a:r>
          </a:p>
          <a:p>
            <a:pPr algn="l"/>
            <a:r>
              <a:rPr lang="en-US" sz="1400" dirty="0">
                <a:solidFill>
                  <a:srgbClr val="00252E"/>
                </a:solidFill>
                <a:latin typeface="Courier New" pitchFamily="49" charset="0"/>
                <a:cs typeface="Courier New" pitchFamily="49" charset="0"/>
              </a:rPr>
              <a:t>Protocol </a:t>
            </a:r>
            <a:r>
              <a:rPr lang="en-US" sz="1400" dirty="0" smtClean="0">
                <a:solidFill>
                  <a:srgbClr val="00252E"/>
                </a:solidFill>
                <a:latin typeface="Courier New" pitchFamily="49" charset="0"/>
                <a:cs typeface="Courier New" pitchFamily="49" charset="0"/>
              </a:rPr>
              <a:t>   Total   Flows   Packets   Bytes   Packets   Active(Sec</a:t>
            </a:r>
            <a:r>
              <a:rPr lang="en-US" sz="1400" dirty="0">
                <a:solidFill>
                  <a:srgbClr val="00252E"/>
                </a:solidFill>
                <a:latin typeface="Courier New" pitchFamily="49" charset="0"/>
                <a:cs typeface="Courier New" pitchFamily="49" charset="0"/>
              </a:rPr>
              <a:t>) </a:t>
            </a:r>
            <a:r>
              <a:rPr lang="en-US" sz="1400" dirty="0" smtClean="0">
                <a:solidFill>
                  <a:srgbClr val="00252E"/>
                </a:solidFill>
                <a:latin typeface="Courier New" pitchFamily="49" charset="0"/>
                <a:cs typeface="Courier New" pitchFamily="49" charset="0"/>
              </a:rPr>
              <a:t> Idle(Sec</a:t>
            </a:r>
            <a:r>
              <a:rPr lang="en-US" sz="1400" dirty="0">
                <a:solidFill>
                  <a:srgbClr val="00252E"/>
                </a:solidFill>
                <a:latin typeface="Courier New" pitchFamily="49" charset="0"/>
                <a:cs typeface="Courier New" pitchFamily="49" charset="0"/>
              </a:rPr>
              <a:t>)</a:t>
            </a:r>
          </a:p>
          <a:p>
            <a:pPr algn="l"/>
            <a:r>
              <a:rPr lang="en-US" sz="1400" dirty="0">
                <a:solidFill>
                  <a:srgbClr val="00252E"/>
                </a:solidFill>
                <a:latin typeface="Courier New" pitchFamily="49" charset="0"/>
                <a:cs typeface="Courier New" pitchFamily="49" charset="0"/>
              </a:rPr>
              <a:t>-------- </a:t>
            </a:r>
            <a:r>
              <a:rPr lang="en-US" sz="1400" dirty="0" smtClean="0">
                <a:solidFill>
                  <a:srgbClr val="00252E"/>
                </a:solidFill>
                <a:latin typeface="Courier New" pitchFamily="49" charset="0"/>
                <a:cs typeface="Courier New" pitchFamily="49" charset="0"/>
              </a:rPr>
              <a:t>   Flows   /</a:t>
            </a:r>
            <a:r>
              <a:rPr lang="en-US" sz="1400" dirty="0">
                <a:solidFill>
                  <a:srgbClr val="00252E"/>
                </a:solidFill>
                <a:latin typeface="Courier New" pitchFamily="49" charset="0"/>
                <a:cs typeface="Courier New" pitchFamily="49" charset="0"/>
              </a:rPr>
              <a:t>Sec </a:t>
            </a:r>
            <a:r>
              <a:rPr lang="en-US" sz="1400" dirty="0" smtClean="0">
                <a:solidFill>
                  <a:srgbClr val="00252E"/>
                </a:solidFill>
                <a:latin typeface="Courier New" pitchFamily="49" charset="0"/>
                <a:cs typeface="Courier New" pitchFamily="49" charset="0"/>
              </a:rPr>
              <a:t>   /</a:t>
            </a:r>
            <a:r>
              <a:rPr lang="en-US" sz="1400" dirty="0">
                <a:solidFill>
                  <a:srgbClr val="00252E"/>
                </a:solidFill>
                <a:latin typeface="Courier New" pitchFamily="49" charset="0"/>
                <a:cs typeface="Courier New" pitchFamily="49" charset="0"/>
              </a:rPr>
              <a:t>Flow </a:t>
            </a:r>
            <a:r>
              <a:rPr lang="en-US" sz="1400" dirty="0" smtClean="0">
                <a:solidFill>
                  <a:srgbClr val="00252E"/>
                </a:solidFill>
                <a:latin typeface="Courier New" pitchFamily="49" charset="0"/>
                <a:cs typeface="Courier New" pitchFamily="49" charset="0"/>
              </a:rPr>
              <a:t>    /</a:t>
            </a:r>
            <a:r>
              <a:rPr lang="en-US" sz="1400" dirty="0" err="1">
                <a:solidFill>
                  <a:srgbClr val="00252E"/>
                </a:solidFill>
                <a:latin typeface="Courier New" pitchFamily="49" charset="0"/>
                <a:cs typeface="Courier New" pitchFamily="49" charset="0"/>
              </a:rPr>
              <a:t>Pkt</a:t>
            </a:r>
            <a:r>
              <a:rPr lang="en-US" sz="1400" dirty="0">
                <a:solidFill>
                  <a:srgbClr val="00252E"/>
                </a:solidFill>
                <a:latin typeface="Courier New" pitchFamily="49" charset="0"/>
                <a:cs typeface="Courier New" pitchFamily="49" charset="0"/>
              </a:rPr>
              <a:t> </a:t>
            </a:r>
            <a:r>
              <a:rPr lang="en-US" sz="1400" dirty="0" smtClean="0">
                <a:solidFill>
                  <a:srgbClr val="00252E"/>
                </a:solidFill>
                <a:latin typeface="Courier New" pitchFamily="49" charset="0"/>
                <a:cs typeface="Courier New" pitchFamily="49" charset="0"/>
              </a:rPr>
              <a:t>   /</a:t>
            </a:r>
            <a:r>
              <a:rPr lang="en-US" sz="1400" dirty="0">
                <a:solidFill>
                  <a:srgbClr val="00252E"/>
                </a:solidFill>
                <a:latin typeface="Courier New" pitchFamily="49" charset="0"/>
                <a:cs typeface="Courier New" pitchFamily="49" charset="0"/>
              </a:rPr>
              <a:t>Sec </a:t>
            </a:r>
            <a:r>
              <a:rPr lang="en-US" sz="1400" dirty="0" smtClean="0">
                <a:solidFill>
                  <a:srgbClr val="00252E"/>
                </a:solidFill>
                <a:latin typeface="Courier New" pitchFamily="49" charset="0"/>
                <a:cs typeface="Courier New" pitchFamily="49" charset="0"/>
              </a:rPr>
              <a:t>     /</a:t>
            </a:r>
            <a:r>
              <a:rPr lang="en-US" sz="1400" dirty="0">
                <a:solidFill>
                  <a:srgbClr val="00252E"/>
                </a:solidFill>
                <a:latin typeface="Courier New" pitchFamily="49" charset="0"/>
                <a:cs typeface="Courier New" pitchFamily="49" charset="0"/>
              </a:rPr>
              <a:t>Flow </a:t>
            </a:r>
            <a:r>
              <a:rPr lang="en-US" sz="1400" dirty="0" smtClean="0">
                <a:solidFill>
                  <a:srgbClr val="00252E"/>
                </a:solidFill>
                <a:latin typeface="Courier New" pitchFamily="49" charset="0"/>
                <a:cs typeface="Courier New" pitchFamily="49" charset="0"/>
              </a:rPr>
              <a:t>       /Flow</a:t>
            </a:r>
            <a:endParaRPr lang="en-US" sz="1400" dirty="0">
              <a:solidFill>
                <a:srgbClr val="00252E"/>
              </a:solidFill>
              <a:latin typeface="Courier New" pitchFamily="49" charset="0"/>
              <a:cs typeface="Courier New" pitchFamily="49" charset="0"/>
            </a:endParaRPr>
          </a:p>
          <a:p>
            <a:pPr algn="l"/>
            <a:r>
              <a:rPr lang="fr-CA" sz="1400" dirty="0">
                <a:solidFill>
                  <a:srgbClr val="00252E"/>
                </a:solidFill>
                <a:latin typeface="Courier New" pitchFamily="49" charset="0"/>
                <a:cs typeface="Courier New" pitchFamily="49" charset="0"/>
              </a:rPr>
              <a:t>TCP-Telnet </a:t>
            </a:r>
            <a:r>
              <a:rPr lang="fr-CA" sz="1400" dirty="0" smtClean="0">
                <a:solidFill>
                  <a:srgbClr val="00252E"/>
                </a:solidFill>
                <a:latin typeface="Courier New" pitchFamily="49" charset="0"/>
                <a:cs typeface="Courier New" pitchFamily="49" charset="0"/>
              </a:rPr>
              <a:t> 19      0.0      19        58      0.1       6.5          11.7</a:t>
            </a:r>
            <a:endParaRPr lang="fr-CA" sz="1400" dirty="0">
              <a:solidFill>
                <a:srgbClr val="00252E"/>
              </a:solidFill>
              <a:latin typeface="Courier New" pitchFamily="49" charset="0"/>
              <a:cs typeface="Courier New" pitchFamily="49" charset="0"/>
            </a:endParaRPr>
          </a:p>
          <a:p>
            <a:pPr algn="l"/>
            <a:r>
              <a:rPr lang="fr-CA" sz="1400" dirty="0">
                <a:solidFill>
                  <a:srgbClr val="00252E"/>
                </a:solidFill>
                <a:latin typeface="Courier New" pitchFamily="49" charset="0"/>
                <a:cs typeface="Courier New" pitchFamily="49" charset="0"/>
              </a:rPr>
              <a:t>TCP-WWW </a:t>
            </a:r>
            <a:r>
              <a:rPr lang="fr-CA" sz="1400" dirty="0" smtClean="0">
                <a:solidFill>
                  <a:srgbClr val="00252E"/>
                </a:solidFill>
                <a:latin typeface="Courier New" pitchFamily="49" charset="0"/>
                <a:cs typeface="Courier New" pitchFamily="49" charset="0"/>
              </a:rPr>
              <a:t>    14      0.0       8       202      0.0       0.0           1.5</a:t>
            </a:r>
            <a:endParaRPr lang="fr-CA" sz="1400" dirty="0">
              <a:solidFill>
                <a:srgbClr val="00252E"/>
              </a:solidFill>
              <a:latin typeface="Courier New" pitchFamily="49" charset="0"/>
              <a:cs typeface="Courier New" pitchFamily="49" charset="0"/>
            </a:endParaRPr>
          </a:p>
          <a:p>
            <a:pPr algn="l"/>
            <a:r>
              <a:rPr lang="en-US" sz="1400" dirty="0">
                <a:solidFill>
                  <a:srgbClr val="00252E"/>
                </a:solidFill>
                <a:latin typeface="Courier New" pitchFamily="49" charset="0"/>
                <a:cs typeface="Courier New" pitchFamily="49" charset="0"/>
              </a:rPr>
              <a:t>TCP-other </a:t>
            </a:r>
            <a:r>
              <a:rPr lang="en-US" sz="1400" dirty="0" smtClean="0">
                <a:solidFill>
                  <a:srgbClr val="00252E"/>
                </a:solidFill>
                <a:latin typeface="Courier New" pitchFamily="49" charset="0"/>
                <a:cs typeface="Courier New" pitchFamily="49" charset="0"/>
              </a:rPr>
              <a:t>   2      0.0      19        98      0.0       2.2           8.9</a:t>
            </a:r>
            <a:endParaRPr lang="en-US" sz="1400" dirty="0">
              <a:solidFill>
                <a:srgbClr val="00252E"/>
              </a:solidFill>
              <a:latin typeface="Courier New" pitchFamily="49" charset="0"/>
              <a:cs typeface="Courier New" pitchFamily="49" charset="0"/>
            </a:endParaRPr>
          </a:p>
          <a:p>
            <a:pPr algn="l"/>
            <a:r>
              <a:rPr lang="fr-CA" sz="1400" dirty="0">
                <a:solidFill>
                  <a:srgbClr val="00252E"/>
                </a:solidFill>
                <a:latin typeface="Courier New" pitchFamily="49" charset="0"/>
                <a:cs typeface="Courier New" pitchFamily="49" charset="0"/>
              </a:rPr>
              <a:t>&lt;output </a:t>
            </a:r>
            <a:r>
              <a:rPr lang="fr-CA" sz="1400" dirty="0" err="1">
                <a:solidFill>
                  <a:srgbClr val="00252E"/>
                </a:solidFill>
                <a:latin typeface="Courier New" pitchFamily="49" charset="0"/>
                <a:cs typeface="Courier New" pitchFamily="49" charset="0"/>
              </a:rPr>
              <a:t>omitted</a:t>
            </a:r>
            <a:r>
              <a:rPr lang="fr-CA" sz="1400" dirty="0">
                <a:solidFill>
                  <a:srgbClr val="00252E"/>
                </a:solidFill>
                <a:latin typeface="Courier New" pitchFamily="49" charset="0"/>
                <a:cs typeface="Courier New" pitchFamily="49" charset="0"/>
              </a:rPr>
              <a:t>&gt;</a:t>
            </a:r>
          </a:p>
          <a:p>
            <a:pPr algn="l"/>
            <a:r>
              <a:rPr lang="fr-CA" sz="1400" dirty="0" err="1">
                <a:solidFill>
                  <a:srgbClr val="00252E"/>
                </a:solidFill>
                <a:latin typeface="Courier New" pitchFamily="49" charset="0"/>
                <a:cs typeface="Courier New" pitchFamily="49" charset="0"/>
              </a:rPr>
              <a:t>SrcIf</a:t>
            </a:r>
            <a:r>
              <a:rPr lang="fr-CA" sz="1400" dirty="0">
                <a:solidFill>
                  <a:srgbClr val="00252E"/>
                </a:solidFill>
                <a:latin typeface="Courier New" pitchFamily="49" charset="0"/>
                <a:cs typeface="Courier New" pitchFamily="49" charset="0"/>
              </a:rPr>
              <a:t> </a:t>
            </a:r>
            <a:r>
              <a:rPr lang="fr-CA" sz="1400" dirty="0" smtClean="0">
                <a:solidFill>
                  <a:srgbClr val="00252E"/>
                </a:solidFill>
                <a:latin typeface="Courier New" pitchFamily="49" charset="0"/>
                <a:cs typeface="Courier New" pitchFamily="49" charset="0"/>
              </a:rPr>
              <a:t>    </a:t>
            </a:r>
            <a:r>
              <a:rPr lang="fr-CA" sz="1400" dirty="0" err="1" smtClean="0">
                <a:solidFill>
                  <a:srgbClr val="00252E"/>
                </a:solidFill>
                <a:latin typeface="Courier New" pitchFamily="49" charset="0"/>
                <a:cs typeface="Courier New" pitchFamily="49" charset="0"/>
              </a:rPr>
              <a:t>SrcIPaddress</a:t>
            </a:r>
            <a:r>
              <a:rPr lang="fr-CA" sz="1400" dirty="0" smtClean="0">
                <a:solidFill>
                  <a:srgbClr val="00252E"/>
                </a:solidFill>
                <a:latin typeface="Courier New" pitchFamily="49" charset="0"/>
                <a:cs typeface="Courier New" pitchFamily="49" charset="0"/>
              </a:rPr>
              <a:t>     </a:t>
            </a:r>
            <a:r>
              <a:rPr lang="fr-CA" sz="1400" dirty="0" err="1">
                <a:solidFill>
                  <a:srgbClr val="00252E"/>
                </a:solidFill>
                <a:latin typeface="Courier New" pitchFamily="49" charset="0"/>
                <a:cs typeface="Courier New" pitchFamily="49" charset="0"/>
              </a:rPr>
              <a:t>DstIf</a:t>
            </a:r>
            <a:r>
              <a:rPr lang="fr-CA" sz="1400" dirty="0">
                <a:solidFill>
                  <a:srgbClr val="00252E"/>
                </a:solidFill>
                <a:latin typeface="Courier New" pitchFamily="49" charset="0"/>
                <a:cs typeface="Courier New" pitchFamily="49" charset="0"/>
              </a:rPr>
              <a:t> </a:t>
            </a:r>
            <a:r>
              <a:rPr lang="fr-CA" sz="1400" dirty="0" smtClean="0">
                <a:solidFill>
                  <a:srgbClr val="00252E"/>
                </a:solidFill>
                <a:latin typeface="Courier New" pitchFamily="49" charset="0"/>
                <a:cs typeface="Courier New" pitchFamily="49" charset="0"/>
              </a:rPr>
              <a:t>    </a:t>
            </a:r>
            <a:r>
              <a:rPr lang="fr-CA" sz="1400" dirty="0" err="1" smtClean="0">
                <a:solidFill>
                  <a:srgbClr val="00252E"/>
                </a:solidFill>
                <a:latin typeface="Courier New" pitchFamily="49" charset="0"/>
                <a:cs typeface="Courier New" pitchFamily="49" charset="0"/>
              </a:rPr>
              <a:t>DstIPaddress</a:t>
            </a:r>
            <a:r>
              <a:rPr lang="fr-CA" sz="1400" dirty="0" smtClean="0">
                <a:solidFill>
                  <a:srgbClr val="00252E"/>
                </a:solidFill>
                <a:latin typeface="Courier New" pitchFamily="49" charset="0"/>
                <a:cs typeface="Courier New" pitchFamily="49" charset="0"/>
              </a:rPr>
              <a:t>     </a:t>
            </a:r>
            <a:r>
              <a:rPr lang="fr-CA" sz="1400" dirty="0">
                <a:solidFill>
                  <a:srgbClr val="00252E"/>
                </a:solidFill>
                <a:latin typeface="Courier New" pitchFamily="49" charset="0"/>
                <a:cs typeface="Courier New" pitchFamily="49" charset="0"/>
              </a:rPr>
              <a:t>Pr </a:t>
            </a:r>
            <a:r>
              <a:rPr lang="fr-CA" sz="1400" dirty="0" err="1">
                <a:solidFill>
                  <a:srgbClr val="00252E"/>
                </a:solidFill>
                <a:latin typeface="Courier New" pitchFamily="49" charset="0"/>
                <a:cs typeface="Courier New" pitchFamily="49" charset="0"/>
              </a:rPr>
              <a:t>SrcP</a:t>
            </a:r>
            <a:r>
              <a:rPr lang="fr-CA" sz="1400" dirty="0">
                <a:solidFill>
                  <a:srgbClr val="00252E"/>
                </a:solidFill>
                <a:latin typeface="Courier New" pitchFamily="49" charset="0"/>
                <a:cs typeface="Courier New" pitchFamily="49" charset="0"/>
              </a:rPr>
              <a:t> </a:t>
            </a:r>
            <a:r>
              <a:rPr lang="fr-CA" sz="1400" dirty="0" err="1" smtClean="0">
                <a:solidFill>
                  <a:srgbClr val="00252E"/>
                </a:solidFill>
                <a:latin typeface="Courier New" pitchFamily="49" charset="0"/>
                <a:cs typeface="Courier New" pitchFamily="49" charset="0"/>
              </a:rPr>
              <a:t>DstP</a:t>
            </a:r>
            <a:r>
              <a:rPr lang="fr-CA" sz="1400" dirty="0" smtClean="0">
                <a:solidFill>
                  <a:srgbClr val="00252E"/>
                </a:solidFill>
                <a:latin typeface="Courier New" pitchFamily="49" charset="0"/>
                <a:cs typeface="Courier New" pitchFamily="49" charset="0"/>
              </a:rPr>
              <a:t>   </a:t>
            </a:r>
            <a:r>
              <a:rPr lang="fr-CA" sz="1400" dirty="0" err="1" smtClean="0">
                <a:solidFill>
                  <a:srgbClr val="00252E"/>
                </a:solidFill>
                <a:latin typeface="Courier New" pitchFamily="49" charset="0"/>
                <a:cs typeface="Courier New" pitchFamily="49" charset="0"/>
              </a:rPr>
              <a:t>Pkts</a:t>
            </a:r>
            <a:endParaRPr lang="fr-CA" sz="1400" dirty="0">
              <a:solidFill>
                <a:srgbClr val="00252E"/>
              </a:solidFill>
              <a:latin typeface="Courier New" pitchFamily="49" charset="0"/>
              <a:cs typeface="Courier New" pitchFamily="49" charset="0"/>
            </a:endParaRPr>
          </a:p>
          <a:p>
            <a:pPr algn="l"/>
            <a:r>
              <a:rPr lang="nb-NO" sz="1400" dirty="0" smtClean="0">
                <a:solidFill>
                  <a:srgbClr val="00252E"/>
                </a:solidFill>
                <a:latin typeface="Courier New" pitchFamily="49" charset="0"/>
                <a:cs typeface="Courier New" pitchFamily="49" charset="0"/>
              </a:rPr>
              <a:t>Gi0/1     172.16.1.100     Gi0/0     10.2.23.105      01 0401 0017   1341</a:t>
            </a:r>
            <a:endParaRPr lang="fr-CA" sz="1400" dirty="0">
              <a:solidFill>
                <a:srgbClr val="00252E"/>
              </a:solidFill>
              <a:latin typeface="Courier New" pitchFamily="49" charset="0"/>
              <a:cs typeface="Courier New" pitchFamily="49" charset="0"/>
            </a:endParaRPr>
          </a:p>
        </p:txBody>
      </p:sp>
      <p:sp>
        <p:nvSpPr>
          <p:cNvPr id="5" name="ZoneTexte 4"/>
          <p:cNvSpPr txBox="1"/>
          <p:nvPr/>
        </p:nvSpPr>
        <p:spPr>
          <a:xfrm>
            <a:off x="333793" y="5833881"/>
            <a:ext cx="8582572" cy="369332"/>
          </a:xfrm>
          <a:prstGeom prst="rect">
            <a:avLst/>
          </a:prstGeom>
          <a:noFill/>
        </p:spPr>
        <p:txBody>
          <a:bodyPr wrap="square" rtlCol="0">
            <a:spAutoFit/>
          </a:bodyPr>
          <a:lstStyle/>
          <a:p>
            <a:pPr algn="l"/>
            <a:r>
              <a:rPr lang="en-US" sz="2000" dirty="0">
                <a:solidFill>
                  <a:srgbClr val="00252E"/>
                </a:solidFill>
              </a:rPr>
              <a:t>Displays </a:t>
            </a:r>
            <a:r>
              <a:rPr lang="en-US" sz="2000" dirty="0" smtClean="0">
                <a:solidFill>
                  <a:srgbClr val="00252E"/>
                </a:solidFill>
              </a:rPr>
              <a:t>a summary of </a:t>
            </a:r>
            <a:r>
              <a:rPr lang="en-US" sz="2000" dirty="0">
                <a:solidFill>
                  <a:srgbClr val="00252E"/>
                </a:solidFill>
              </a:rPr>
              <a:t>the </a:t>
            </a:r>
            <a:r>
              <a:rPr lang="en-US" sz="2000" dirty="0" err="1">
                <a:solidFill>
                  <a:srgbClr val="00252E"/>
                </a:solidFill>
              </a:rPr>
              <a:t>NetFlow</a:t>
            </a:r>
            <a:r>
              <a:rPr lang="en-US" sz="2000" dirty="0">
                <a:solidFill>
                  <a:srgbClr val="00252E"/>
                </a:solidFill>
              </a:rPr>
              <a:t> accounting statistics</a:t>
            </a:r>
            <a:endParaRPr lang="fr-CA" sz="2000" dirty="0">
              <a:solidFill>
                <a:srgbClr val="00252E"/>
              </a:solidFill>
            </a:endParaRPr>
          </a:p>
        </p:txBody>
      </p:sp>
    </p:spTree>
    <p:extLst>
      <p:ext uri="{BB962C8B-B14F-4D97-AF65-F5344CB8AC3E}">
        <p14:creationId xmlns:p14="http://schemas.microsoft.com/office/powerpoint/2010/main" val="17878278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What are three reasons to collect </a:t>
            </a:r>
            <a:r>
              <a:rPr lang="en-US" altLang="zh-TW" dirty="0" err="1"/>
              <a:t>Netflow</a:t>
            </a:r>
            <a:r>
              <a:rPr lang="en-US" altLang="zh-TW" dirty="0"/>
              <a:t> data on a company network? (Choose three.)</a:t>
            </a:r>
          </a:p>
          <a:p>
            <a:pPr marL="568325" lvl="1" indent="-342900">
              <a:buFont typeface="+mj-lt"/>
              <a:buAutoNum type="alphaUcPeriod"/>
            </a:pPr>
            <a:r>
              <a:rPr lang="en-US" altLang="zh-TW" dirty="0" smtClean="0"/>
              <a:t>To </a:t>
            </a:r>
            <a:r>
              <a:rPr lang="en-US" altLang="zh-TW" dirty="0"/>
              <a:t>identify applications causing congestion.</a:t>
            </a:r>
          </a:p>
          <a:p>
            <a:pPr marL="568325" lvl="1" indent="-342900">
              <a:buFont typeface="+mj-lt"/>
              <a:buAutoNum type="alphaUcPeriod"/>
            </a:pPr>
            <a:r>
              <a:rPr lang="en-US" altLang="zh-TW" dirty="0" smtClean="0"/>
              <a:t>To </a:t>
            </a:r>
            <a:r>
              <a:rPr lang="en-US" altLang="zh-TW" dirty="0"/>
              <a:t>authorize user network access.</a:t>
            </a:r>
          </a:p>
          <a:p>
            <a:pPr marL="568325" lvl="1" indent="-342900">
              <a:buFont typeface="+mj-lt"/>
              <a:buAutoNum type="alphaUcPeriod"/>
            </a:pPr>
            <a:r>
              <a:rPr lang="en-US" altLang="zh-TW" dirty="0" smtClean="0"/>
              <a:t>To </a:t>
            </a:r>
            <a:r>
              <a:rPr lang="en-US" altLang="zh-TW" dirty="0"/>
              <a:t>report and alert link up / down instances.</a:t>
            </a:r>
          </a:p>
          <a:p>
            <a:pPr marL="568325" lvl="1" indent="-342900">
              <a:buFont typeface="+mj-lt"/>
              <a:buAutoNum type="alphaUcPeriod"/>
            </a:pPr>
            <a:r>
              <a:rPr lang="en-US" altLang="zh-TW" dirty="0" smtClean="0"/>
              <a:t>To </a:t>
            </a:r>
            <a:r>
              <a:rPr lang="en-US" altLang="zh-TW" dirty="0"/>
              <a:t>diagnose slow network performance, bandwidth hogs, and bandwidth utilization.</a:t>
            </a:r>
          </a:p>
          <a:p>
            <a:pPr marL="568325" lvl="1" indent="-342900">
              <a:buFont typeface="+mj-lt"/>
              <a:buAutoNum type="alphaUcPeriod"/>
            </a:pPr>
            <a:r>
              <a:rPr lang="en-US" altLang="zh-TW" dirty="0" smtClean="0"/>
              <a:t>To </a:t>
            </a:r>
            <a:r>
              <a:rPr lang="en-US" altLang="zh-TW" dirty="0"/>
              <a:t>detect suboptimal routing in the network.</a:t>
            </a:r>
          </a:p>
          <a:p>
            <a:pPr marL="568325" lvl="1" indent="-342900">
              <a:buFont typeface="+mj-lt"/>
              <a:buAutoNum type="alphaUcPeriod"/>
            </a:pPr>
            <a:r>
              <a:rPr lang="en-US" altLang="zh-TW" dirty="0" smtClean="0"/>
              <a:t>To </a:t>
            </a:r>
            <a:r>
              <a:rPr lang="en-US" altLang="zh-TW" dirty="0"/>
              <a:t>confirm the appropriate amount of bandwidth that has been allocated to each Class </a:t>
            </a:r>
            <a:r>
              <a:rPr lang="en-US" altLang="zh-TW" dirty="0" smtClean="0"/>
              <a:t>of Service</a:t>
            </a:r>
            <a:r>
              <a:rPr lang="en-US" altLang="zh-TW" dirty="0"/>
              <a:t>.</a:t>
            </a:r>
            <a:endParaRPr lang="zh-TW" altLang="en-US" dirty="0"/>
          </a:p>
        </p:txBody>
      </p:sp>
      <p:sp>
        <p:nvSpPr>
          <p:cNvPr id="3" name="標題 2"/>
          <p:cNvSpPr>
            <a:spLocks noGrp="1"/>
          </p:cNvSpPr>
          <p:nvPr>
            <p:ph type="title"/>
          </p:nvPr>
        </p:nvSpPr>
        <p:spPr/>
        <p:txBody>
          <a:bodyPr/>
          <a:lstStyle/>
          <a:p>
            <a:r>
              <a:rPr lang="en-US" altLang="zh-TW" dirty="0" smtClean="0"/>
              <a:t>273</a:t>
            </a:r>
            <a:endParaRPr lang="zh-TW" altLang="en-US" dirty="0"/>
          </a:p>
        </p:txBody>
      </p:sp>
      <p:sp>
        <p:nvSpPr>
          <p:cNvPr id="4" name="圓角矩形 3"/>
          <p:cNvSpPr/>
          <p:nvPr/>
        </p:nvSpPr>
        <p:spPr>
          <a:xfrm>
            <a:off x="239713" y="1591758"/>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5" name="圓角矩形 4"/>
          <p:cNvSpPr/>
          <p:nvPr/>
        </p:nvSpPr>
        <p:spPr>
          <a:xfrm>
            <a:off x="239713" y="2624141"/>
            <a:ext cx="8693072" cy="605756"/>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6" name="圓角矩形 5"/>
          <p:cNvSpPr/>
          <p:nvPr/>
        </p:nvSpPr>
        <p:spPr>
          <a:xfrm>
            <a:off x="239713" y="3568036"/>
            <a:ext cx="8693072" cy="620506"/>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40944710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What </a:t>
            </a:r>
            <a:r>
              <a:rPr lang="en-US" altLang="zh-TW" dirty="0" err="1"/>
              <a:t>Netflow</a:t>
            </a:r>
            <a:r>
              <a:rPr lang="en-US" altLang="zh-TW" dirty="0"/>
              <a:t> component can be applied to an interface to track IPv4 traffic?</a:t>
            </a:r>
          </a:p>
          <a:p>
            <a:pPr marL="568325" lvl="1" indent="-342900">
              <a:buFont typeface="+mj-lt"/>
              <a:buAutoNum type="alphaUcPeriod"/>
            </a:pPr>
            <a:r>
              <a:rPr lang="en-US" altLang="zh-TW" dirty="0" smtClean="0"/>
              <a:t>flow </a:t>
            </a:r>
            <a:r>
              <a:rPr lang="en-US" altLang="zh-TW" dirty="0"/>
              <a:t>monitor</a:t>
            </a:r>
          </a:p>
          <a:p>
            <a:pPr marL="568325" lvl="1" indent="-342900">
              <a:buFont typeface="+mj-lt"/>
              <a:buAutoNum type="alphaUcPeriod"/>
            </a:pPr>
            <a:r>
              <a:rPr lang="en-US" altLang="zh-TW" dirty="0" smtClean="0"/>
              <a:t>flow </a:t>
            </a:r>
            <a:r>
              <a:rPr lang="en-US" altLang="zh-TW" dirty="0"/>
              <a:t>record</a:t>
            </a:r>
          </a:p>
          <a:p>
            <a:pPr marL="568325" lvl="1" indent="-342900">
              <a:buFont typeface="+mj-lt"/>
              <a:buAutoNum type="alphaUcPeriod"/>
            </a:pPr>
            <a:r>
              <a:rPr lang="en-US" altLang="zh-TW" dirty="0" smtClean="0"/>
              <a:t>flow </a:t>
            </a:r>
            <a:r>
              <a:rPr lang="en-US" altLang="zh-TW" dirty="0"/>
              <a:t>sampler</a:t>
            </a:r>
          </a:p>
          <a:p>
            <a:pPr marL="568325" lvl="1" indent="-342900">
              <a:buFont typeface="+mj-lt"/>
              <a:buAutoNum type="alphaUcPeriod"/>
            </a:pPr>
            <a:r>
              <a:rPr lang="en-US" altLang="zh-TW" dirty="0" smtClean="0"/>
              <a:t>flow </a:t>
            </a:r>
            <a:r>
              <a:rPr lang="en-US" altLang="zh-TW" dirty="0"/>
              <a:t>exporter</a:t>
            </a:r>
            <a:endParaRPr lang="zh-TW" altLang="en-US" dirty="0"/>
          </a:p>
        </p:txBody>
      </p:sp>
      <p:sp>
        <p:nvSpPr>
          <p:cNvPr id="3" name="標題 2"/>
          <p:cNvSpPr>
            <a:spLocks noGrp="1"/>
          </p:cNvSpPr>
          <p:nvPr>
            <p:ph type="title"/>
          </p:nvPr>
        </p:nvSpPr>
        <p:spPr/>
        <p:txBody>
          <a:bodyPr/>
          <a:lstStyle/>
          <a:p>
            <a:r>
              <a:rPr lang="en-US" altLang="zh-TW" dirty="0" smtClean="0"/>
              <a:t>274</a:t>
            </a:r>
            <a:endParaRPr lang="zh-TW" altLang="en-US" dirty="0"/>
          </a:p>
        </p:txBody>
      </p:sp>
      <p:sp>
        <p:nvSpPr>
          <p:cNvPr id="4" name="圓角矩形 3"/>
          <p:cNvSpPr/>
          <p:nvPr/>
        </p:nvSpPr>
        <p:spPr>
          <a:xfrm>
            <a:off x="239713" y="1591758"/>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4581783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pPr marL="568325" lvl="1" indent="-342900">
              <a:buFont typeface="+mj-lt"/>
              <a:buAutoNum type="alphaUcPeriod"/>
            </a:pPr>
            <a:r>
              <a:rPr lang="en-US" altLang="zh-TW" dirty="0"/>
              <a:t>The link between Host1 and Switch1 is down.</a:t>
            </a:r>
          </a:p>
          <a:p>
            <a:pPr marL="568325" lvl="1" indent="-342900">
              <a:buFont typeface="+mj-lt"/>
              <a:buAutoNum type="alphaUcPeriod"/>
            </a:pPr>
            <a:r>
              <a:rPr lang="en-US" altLang="zh-TW" dirty="0" smtClean="0"/>
              <a:t>TCP/IP </a:t>
            </a:r>
            <a:r>
              <a:rPr lang="en-US" altLang="zh-TW" dirty="0"/>
              <a:t>is not functioning on Host1</a:t>
            </a:r>
          </a:p>
          <a:p>
            <a:pPr marL="568325" lvl="1" indent="-342900">
              <a:buFont typeface="+mj-lt"/>
              <a:buAutoNum type="alphaUcPeriod"/>
            </a:pPr>
            <a:r>
              <a:rPr lang="en-US" altLang="zh-TW" dirty="0" smtClean="0"/>
              <a:t>The </a:t>
            </a:r>
            <a:r>
              <a:rPr lang="en-US" altLang="zh-TW" dirty="0"/>
              <a:t>link between Router1 and Router2 is down.</a:t>
            </a:r>
          </a:p>
          <a:p>
            <a:pPr marL="568325" lvl="1" indent="-342900">
              <a:buFont typeface="+mj-lt"/>
              <a:buAutoNum type="alphaUcPeriod"/>
            </a:pPr>
            <a:r>
              <a:rPr lang="en-US" altLang="zh-TW" dirty="0" smtClean="0"/>
              <a:t>The </a:t>
            </a:r>
            <a:r>
              <a:rPr lang="en-US" altLang="zh-TW" dirty="0"/>
              <a:t>default gateway on Host1 is incorrect.</a:t>
            </a:r>
          </a:p>
          <a:p>
            <a:pPr marL="568325" lvl="1" indent="-342900">
              <a:buFont typeface="+mj-lt"/>
              <a:buAutoNum type="alphaUcPeriod"/>
            </a:pPr>
            <a:r>
              <a:rPr lang="en-US" altLang="zh-TW" dirty="0" smtClean="0"/>
              <a:t>Interface </a:t>
            </a:r>
            <a:r>
              <a:rPr lang="en-US" altLang="zh-TW" dirty="0"/>
              <a:t>Fa0/0 on Router1 is shutdown.</a:t>
            </a:r>
          </a:p>
          <a:p>
            <a:pPr marL="568325" lvl="1" indent="-342900">
              <a:buFont typeface="+mj-lt"/>
              <a:buAutoNum type="alphaUcPeriod"/>
            </a:pPr>
            <a:r>
              <a:rPr lang="en-US" altLang="zh-TW" dirty="0" smtClean="0"/>
              <a:t>The </a:t>
            </a:r>
            <a:r>
              <a:rPr lang="en-US" altLang="zh-TW" dirty="0"/>
              <a:t>link between Switch1 and Router1 is down.</a:t>
            </a:r>
            <a:endParaRPr lang="zh-TW" altLang="en-US" dirty="0"/>
          </a:p>
        </p:txBody>
      </p:sp>
      <p:sp>
        <p:nvSpPr>
          <p:cNvPr id="3" name="標題 2"/>
          <p:cNvSpPr>
            <a:spLocks noGrp="1"/>
          </p:cNvSpPr>
          <p:nvPr>
            <p:ph type="title"/>
          </p:nvPr>
        </p:nvSpPr>
        <p:spPr/>
        <p:txBody>
          <a:bodyPr/>
          <a:lstStyle/>
          <a:p>
            <a:r>
              <a:rPr lang="en-US" altLang="zh-TW" dirty="0" smtClean="0"/>
              <a:t>254</a:t>
            </a:r>
            <a:endParaRPr lang="zh-TW" altLang="en-US" dirty="0"/>
          </a:p>
        </p:txBody>
      </p:sp>
      <p:sp>
        <p:nvSpPr>
          <p:cNvPr id="4" name="圓角矩形 3"/>
          <p:cNvSpPr/>
          <p:nvPr/>
        </p:nvSpPr>
        <p:spPr>
          <a:xfrm>
            <a:off x="239713" y="1575712"/>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7992421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What Cisco IOS feature can be enabled to pinpoint an application that is causing slow </a:t>
            </a:r>
            <a:r>
              <a:rPr lang="en-US" altLang="zh-TW" dirty="0" smtClean="0"/>
              <a:t>network performance</a:t>
            </a:r>
            <a:r>
              <a:rPr lang="en-US" altLang="zh-TW" dirty="0"/>
              <a:t>?</a:t>
            </a:r>
          </a:p>
          <a:p>
            <a:pPr marL="568325" lvl="1" indent="-342900">
              <a:buFont typeface="+mj-lt"/>
              <a:buAutoNum type="alphaUcPeriod"/>
            </a:pPr>
            <a:r>
              <a:rPr lang="en-US" altLang="zh-TW" dirty="0" smtClean="0"/>
              <a:t>SNMP</a:t>
            </a:r>
            <a:endParaRPr lang="en-US" altLang="zh-TW" dirty="0"/>
          </a:p>
          <a:p>
            <a:pPr marL="568325" lvl="1" indent="-342900">
              <a:buFont typeface="+mj-lt"/>
              <a:buAutoNum type="alphaUcPeriod"/>
            </a:pPr>
            <a:r>
              <a:rPr lang="en-US" altLang="zh-TW" dirty="0" err="1" smtClean="0"/>
              <a:t>Netflow</a:t>
            </a:r>
            <a:endParaRPr lang="en-US" altLang="zh-TW" dirty="0"/>
          </a:p>
          <a:p>
            <a:pPr marL="568325" lvl="1" indent="-342900">
              <a:buFont typeface="+mj-lt"/>
              <a:buAutoNum type="alphaUcPeriod"/>
            </a:pPr>
            <a:r>
              <a:rPr lang="en-US" altLang="zh-TW" dirty="0" smtClean="0"/>
              <a:t>WCCP</a:t>
            </a:r>
            <a:endParaRPr lang="en-US" altLang="zh-TW" dirty="0"/>
          </a:p>
          <a:p>
            <a:pPr marL="568325" lvl="1" indent="-342900">
              <a:buFont typeface="+mj-lt"/>
              <a:buAutoNum type="alphaUcPeriod"/>
            </a:pPr>
            <a:r>
              <a:rPr lang="en-US" altLang="zh-TW" dirty="0" smtClean="0"/>
              <a:t>IP </a:t>
            </a:r>
            <a:r>
              <a:rPr lang="en-US" altLang="zh-TW" dirty="0"/>
              <a:t>SLA</a:t>
            </a:r>
            <a:endParaRPr lang="zh-TW" altLang="en-US" dirty="0"/>
          </a:p>
        </p:txBody>
      </p:sp>
      <p:sp>
        <p:nvSpPr>
          <p:cNvPr id="3" name="標題 2"/>
          <p:cNvSpPr>
            <a:spLocks noGrp="1"/>
          </p:cNvSpPr>
          <p:nvPr>
            <p:ph type="title"/>
          </p:nvPr>
        </p:nvSpPr>
        <p:spPr/>
        <p:txBody>
          <a:bodyPr/>
          <a:lstStyle/>
          <a:p>
            <a:r>
              <a:rPr lang="en-US" altLang="zh-TW" dirty="0" smtClean="0"/>
              <a:t>275</a:t>
            </a:r>
            <a:endParaRPr lang="zh-TW" altLang="en-US" dirty="0"/>
          </a:p>
        </p:txBody>
      </p:sp>
      <p:sp>
        <p:nvSpPr>
          <p:cNvPr id="4" name="圓角矩形 3"/>
          <p:cNvSpPr/>
          <p:nvPr/>
        </p:nvSpPr>
        <p:spPr>
          <a:xfrm>
            <a:off x="239713" y="1930968"/>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9433101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What command visualizes the general </a:t>
            </a:r>
            <a:r>
              <a:rPr lang="en-US" altLang="zh-TW" dirty="0" err="1"/>
              <a:t>NetFlow</a:t>
            </a:r>
            <a:r>
              <a:rPr lang="en-US" altLang="zh-TW" dirty="0"/>
              <a:t> data on the command line?</a:t>
            </a:r>
          </a:p>
          <a:p>
            <a:pPr marL="568325" lvl="1" indent="-342900">
              <a:buFont typeface="+mj-lt"/>
              <a:buAutoNum type="alphaUcPeriod"/>
            </a:pPr>
            <a:r>
              <a:rPr lang="en-US" altLang="zh-TW" dirty="0" smtClean="0"/>
              <a:t>show </a:t>
            </a:r>
            <a:r>
              <a:rPr lang="en-US" altLang="zh-TW" dirty="0" err="1"/>
              <a:t>ip</a:t>
            </a:r>
            <a:r>
              <a:rPr lang="en-US" altLang="zh-TW" dirty="0"/>
              <a:t> flow export</a:t>
            </a:r>
          </a:p>
          <a:p>
            <a:pPr marL="568325" lvl="1" indent="-342900">
              <a:buFont typeface="+mj-lt"/>
              <a:buAutoNum type="alphaUcPeriod"/>
            </a:pPr>
            <a:r>
              <a:rPr lang="en-US" altLang="zh-TW" dirty="0" smtClean="0"/>
              <a:t>show </a:t>
            </a:r>
            <a:r>
              <a:rPr lang="en-US" altLang="zh-TW" dirty="0" err="1"/>
              <a:t>ip</a:t>
            </a:r>
            <a:r>
              <a:rPr lang="en-US" altLang="zh-TW" dirty="0"/>
              <a:t> flow top-talkers</a:t>
            </a:r>
          </a:p>
          <a:p>
            <a:pPr marL="568325" lvl="1" indent="-342900">
              <a:buFont typeface="+mj-lt"/>
              <a:buAutoNum type="alphaUcPeriod"/>
            </a:pPr>
            <a:r>
              <a:rPr lang="en-US" altLang="zh-TW" dirty="0" smtClean="0"/>
              <a:t>show </a:t>
            </a:r>
            <a:r>
              <a:rPr lang="en-US" altLang="zh-TW" dirty="0" err="1"/>
              <a:t>ip</a:t>
            </a:r>
            <a:r>
              <a:rPr lang="en-US" altLang="zh-TW" dirty="0"/>
              <a:t> cache flow</a:t>
            </a:r>
          </a:p>
          <a:p>
            <a:pPr marL="568325" lvl="1" indent="-342900">
              <a:buFont typeface="+mj-lt"/>
              <a:buAutoNum type="alphaUcPeriod"/>
            </a:pPr>
            <a:r>
              <a:rPr lang="en-US" altLang="zh-TW" dirty="0" smtClean="0"/>
              <a:t>show </a:t>
            </a:r>
            <a:r>
              <a:rPr lang="en-US" altLang="zh-TW" dirty="0" err="1"/>
              <a:t>mls</a:t>
            </a:r>
            <a:r>
              <a:rPr lang="en-US" altLang="zh-TW" dirty="0"/>
              <a:t> sampling</a:t>
            </a:r>
          </a:p>
          <a:p>
            <a:pPr marL="568325" lvl="1" indent="-342900">
              <a:buFont typeface="+mj-lt"/>
              <a:buAutoNum type="alphaUcPeriod"/>
            </a:pPr>
            <a:r>
              <a:rPr lang="en-US" altLang="zh-TW" dirty="0" smtClean="0"/>
              <a:t>show </a:t>
            </a:r>
            <a:r>
              <a:rPr lang="en-US" altLang="zh-TW" dirty="0" err="1"/>
              <a:t>mls</a:t>
            </a:r>
            <a:r>
              <a:rPr lang="en-US" altLang="zh-TW" dirty="0"/>
              <a:t> </a:t>
            </a:r>
            <a:r>
              <a:rPr lang="en-US" altLang="zh-TW" dirty="0" err="1"/>
              <a:t>netflow</a:t>
            </a:r>
            <a:r>
              <a:rPr lang="en-US" altLang="zh-TW" dirty="0"/>
              <a:t> </a:t>
            </a:r>
            <a:r>
              <a:rPr lang="en-US" altLang="zh-TW" dirty="0" err="1"/>
              <a:t>ip</a:t>
            </a:r>
            <a:endParaRPr lang="zh-TW" altLang="en-US" dirty="0"/>
          </a:p>
        </p:txBody>
      </p:sp>
      <p:sp>
        <p:nvSpPr>
          <p:cNvPr id="3" name="標題 2"/>
          <p:cNvSpPr>
            <a:spLocks noGrp="1"/>
          </p:cNvSpPr>
          <p:nvPr>
            <p:ph type="title"/>
          </p:nvPr>
        </p:nvSpPr>
        <p:spPr/>
        <p:txBody>
          <a:bodyPr/>
          <a:lstStyle/>
          <a:p>
            <a:r>
              <a:rPr lang="en-US" altLang="zh-TW" dirty="0" smtClean="0"/>
              <a:t>276</a:t>
            </a:r>
            <a:endParaRPr lang="zh-TW" altLang="en-US" dirty="0"/>
          </a:p>
        </p:txBody>
      </p:sp>
      <p:sp>
        <p:nvSpPr>
          <p:cNvPr id="4" name="圓角矩形 3"/>
          <p:cNvSpPr/>
          <p:nvPr/>
        </p:nvSpPr>
        <p:spPr>
          <a:xfrm>
            <a:off x="239713" y="2255434"/>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25811444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What are three values that must be the same within a sequence of packets for </a:t>
            </a:r>
            <a:r>
              <a:rPr lang="en-US" altLang="zh-TW" dirty="0" err="1"/>
              <a:t>Netflow</a:t>
            </a:r>
            <a:r>
              <a:rPr lang="en-US" altLang="zh-TW" dirty="0"/>
              <a:t> to </a:t>
            </a:r>
            <a:r>
              <a:rPr lang="en-US" altLang="zh-TW" dirty="0" smtClean="0"/>
              <a:t>consider them </a:t>
            </a:r>
            <a:r>
              <a:rPr lang="en-US" altLang="zh-TW" dirty="0"/>
              <a:t>a network flow? (Choose three.)</a:t>
            </a:r>
          </a:p>
          <a:p>
            <a:pPr marL="568325" lvl="1" indent="-342900">
              <a:buFont typeface="+mj-lt"/>
              <a:buAutoNum type="alphaUcPeriod"/>
            </a:pPr>
            <a:r>
              <a:rPr lang="en-US" altLang="zh-TW" dirty="0" smtClean="0"/>
              <a:t>source </a:t>
            </a:r>
            <a:r>
              <a:rPr lang="en-US" altLang="zh-TW" dirty="0"/>
              <a:t>IP address</a:t>
            </a:r>
          </a:p>
          <a:p>
            <a:pPr marL="568325" lvl="1" indent="-342900">
              <a:buFont typeface="+mj-lt"/>
              <a:buAutoNum type="alphaUcPeriod"/>
            </a:pPr>
            <a:r>
              <a:rPr lang="en-US" altLang="zh-TW" dirty="0" smtClean="0"/>
              <a:t>source </a:t>
            </a:r>
            <a:r>
              <a:rPr lang="en-US" altLang="zh-TW" dirty="0"/>
              <a:t>MAC address</a:t>
            </a:r>
          </a:p>
          <a:p>
            <a:pPr marL="568325" lvl="1" indent="-342900">
              <a:buFont typeface="+mj-lt"/>
              <a:buAutoNum type="alphaUcPeriod"/>
            </a:pPr>
            <a:r>
              <a:rPr lang="en-US" altLang="zh-TW" dirty="0" smtClean="0"/>
              <a:t>egress </a:t>
            </a:r>
            <a:r>
              <a:rPr lang="en-US" altLang="zh-TW" dirty="0"/>
              <a:t>interface</a:t>
            </a:r>
          </a:p>
          <a:p>
            <a:pPr marL="568325" lvl="1" indent="-342900">
              <a:buFont typeface="+mj-lt"/>
              <a:buAutoNum type="alphaUcPeriod"/>
            </a:pPr>
            <a:r>
              <a:rPr lang="en-US" altLang="zh-TW" dirty="0" smtClean="0"/>
              <a:t>ingress </a:t>
            </a:r>
            <a:r>
              <a:rPr lang="en-US" altLang="zh-TW" dirty="0"/>
              <a:t>interface</a:t>
            </a:r>
          </a:p>
          <a:p>
            <a:pPr marL="568325" lvl="1" indent="-342900">
              <a:buFont typeface="+mj-lt"/>
              <a:buAutoNum type="alphaUcPeriod"/>
            </a:pPr>
            <a:r>
              <a:rPr lang="en-US" altLang="zh-TW" dirty="0" smtClean="0"/>
              <a:t>destination </a:t>
            </a:r>
            <a:r>
              <a:rPr lang="en-US" altLang="zh-TW" dirty="0"/>
              <a:t>IP address</a:t>
            </a:r>
          </a:p>
          <a:p>
            <a:pPr marL="568325" lvl="1" indent="-342900">
              <a:buFont typeface="+mj-lt"/>
              <a:buAutoNum type="alphaUcPeriod"/>
            </a:pPr>
            <a:r>
              <a:rPr lang="en-US" altLang="zh-TW" dirty="0" smtClean="0"/>
              <a:t>IP </a:t>
            </a:r>
            <a:r>
              <a:rPr lang="en-US" altLang="zh-TW" dirty="0"/>
              <a:t>next-hop</a:t>
            </a:r>
            <a:endParaRPr lang="zh-TW" altLang="en-US" dirty="0"/>
          </a:p>
        </p:txBody>
      </p:sp>
      <p:sp>
        <p:nvSpPr>
          <p:cNvPr id="3" name="標題 2"/>
          <p:cNvSpPr>
            <a:spLocks noGrp="1"/>
          </p:cNvSpPr>
          <p:nvPr>
            <p:ph type="title"/>
          </p:nvPr>
        </p:nvSpPr>
        <p:spPr/>
        <p:txBody>
          <a:bodyPr/>
          <a:lstStyle/>
          <a:p>
            <a:r>
              <a:rPr lang="en-US" altLang="zh-TW" dirty="0" smtClean="0"/>
              <a:t>277</a:t>
            </a:r>
            <a:endParaRPr lang="zh-TW" altLang="en-US" dirty="0"/>
          </a:p>
        </p:txBody>
      </p:sp>
      <p:sp>
        <p:nvSpPr>
          <p:cNvPr id="4" name="圓角矩形 3"/>
          <p:cNvSpPr/>
          <p:nvPr/>
        </p:nvSpPr>
        <p:spPr>
          <a:xfrm>
            <a:off x="239713" y="1930970"/>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5" name="圓角矩形 4"/>
          <p:cNvSpPr/>
          <p:nvPr/>
        </p:nvSpPr>
        <p:spPr>
          <a:xfrm>
            <a:off x="239713" y="2933854"/>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6" name="圓角矩形 5"/>
          <p:cNvSpPr/>
          <p:nvPr/>
        </p:nvSpPr>
        <p:spPr>
          <a:xfrm>
            <a:off x="239713" y="3287816"/>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15137245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What are three factors a network administrator must consider before implementing </a:t>
            </a:r>
            <a:r>
              <a:rPr lang="en-US" altLang="zh-TW" dirty="0" err="1"/>
              <a:t>Netflow</a:t>
            </a:r>
            <a:r>
              <a:rPr lang="en-US" altLang="zh-TW" dirty="0"/>
              <a:t> in </a:t>
            </a:r>
            <a:r>
              <a:rPr lang="en-US" altLang="zh-TW" dirty="0" smtClean="0"/>
              <a:t>the network</a:t>
            </a:r>
            <a:r>
              <a:rPr lang="en-US" altLang="zh-TW" dirty="0"/>
              <a:t>? (Choose three.)</a:t>
            </a:r>
          </a:p>
          <a:p>
            <a:pPr marL="568325" lvl="1" indent="-342900">
              <a:buFont typeface="+mj-lt"/>
              <a:buAutoNum type="alphaUcPeriod"/>
            </a:pPr>
            <a:r>
              <a:rPr lang="en-US" altLang="zh-TW" dirty="0" smtClean="0"/>
              <a:t>CPU </a:t>
            </a:r>
            <a:r>
              <a:rPr lang="en-US" altLang="zh-TW" dirty="0"/>
              <a:t>utilization</a:t>
            </a:r>
          </a:p>
          <a:p>
            <a:pPr marL="568325" lvl="1" indent="-342900">
              <a:buFont typeface="+mj-lt"/>
              <a:buAutoNum type="alphaUcPeriod"/>
            </a:pPr>
            <a:r>
              <a:rPr lang="en-US" altLang="zh-TW" dirty="0" smtClean="0"/>
              <a:t>where </a:t>
            </a:r>
            <a:r>
              <a:rPr lang="en-US" altLang="zh-TW" dirty="0" err="1"/>
              <a:t>Netflow</a:t>
            </a:r>
            <a:r>
              <a:rPr lang="en-US" altLang="zh-TW" dirty="0"/>
              <a:t> data will be sent</a:t>
            </a:r>
          </a:p>
          <a:p>
            <a:pPr marL="568325" lvl="1" indent="-342900">
              <a:buFont typeface="+mj-lt"/>
              <a:buAutoNum type="alphaUcPeriod"/>
            </a:pPr>
            <a:r>
              <a:rPr lang="en-US" altLang="zh-TW" dirty="0" smtClean="0"/>
              <a:t>number of </a:t>
            </a:r>
            <a:r>
              <a:rPr lang="en-US" altLang="zh-TW" dirty="0"/>
              <a:t>devices exporting </a:t>
            </a:r>
            <a:r>
              <a:rPr lang="en-US" altLang="zh-TW" dirty="0" err="1"/>
              <a:t>Netflow</a:t>
            </a:r>
            <a:r>
              <a:rPr lang="en-US" altLang="zh-TW" dirty="0"/>
              <a:t> data</a:t>
            </a:r>
          </a:p>
          <a:p>
            <a:pPr marL="568325" lvl="1" indent="-342900">
              <a:buFont typeface="+mj-lt"/>
              <a:buAutoNum type="alphaUcPeriod"/>
            </a:pPr>
            <a:r>
              <a:rPr lang="en-US" altLang="zh-TW" dirty="0" smtClean="0"/>
              <a:t>port </a:t>
            </a:r>
            <a:r>
              <a:rPr lang="en-US" altLang="zh-TW" dirty="0"/>
              <a:t>availability</a:t>
            </a:r>
          </a:p>
          <a:p>
            <a:pPr marL="568325" lvl="1" indent="-342900">
              <a:buFont typeface="+mj-lt"/>
              <a:buAutoNum type="alphaUcPeriod"/>
            </a:pPr>
            <a:r>
              <a:rPr lang="en-US" altLang="zh-TW" dirty="0" smtClean="0"/>
              <a:t>SNMP version</a:t>
            </a:r>
          </a:p>
          <a:p>
            <a:pPr marL="568325" lvl="1" indent="-342900">
              <a:buFont typeface="+mj-lt"/>
              <a:buAutoNum type="alphaUcPeriod"/>
            </a:pPr>
            <a:r>
              <a:rPr lang="en-US" altLang="zh-TW" dirty="0"/>
              <a:t>WAN encapsulation</a:t>
            </a:r>
            <a:endParaRPr lang="zh-TW" altLang="en-US" dirty="0"/>
          </a:p>
        </p:txBody>
      </p:sp>
      <p:sp>
        <p:nvSpPr>
          <p:cNvPr id="3" name="標題 2"/>
          <p:cNvSpPr>
            <a:spLocks noGrp="1"/>
          </p:cNvSpPr>
          <p:nvPr>
            <p:ph type="title"/>
          </p:nvPr>
        </p:nvSpPr>
        <p:spPr/>
        <p:txBody>
          <a:bodyPr/>
          <a:lstStyle/>
          <a:p>
            <a:r>
              <a:rPr lang="en-US" altLang="zh-TW" dirty="0" smtClean="0"/>
              <a:t>278</a:t>
            </a:r>
            <a:endParaRPr lang="zh-TW" altLang="en-US" dirty="0"/>
          </a:p>
        </p:txBody>
      </p:sp>
      <p:sp>
        <p:nvSpPr>
          <p:cNvPr id="4" name="圓角矩形 3"/>
          <p:cNvSpPr/>
          <p:nvPr/>
        </p:nvSpPr>
        <p:spPr>
          <a:xfrm>
            <a:off x="239713" y="1606511"/>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5" name="圓角矩形 4"/>
          <p:cNvSpPr/>
          <p:nvPr/>
        </p:nvSpPr>
        <p:spPr>
          <a:xfrm>
            <a:off x="239713" y="1945718"/>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6" name="圓角矩形 5"/>
          <p:cNvSpPr/>
          <p:nvPr/>
        </p:nvSpPr>
        <p:spPr>
          <a:xfrm>
            <a:off x="239713" y="2314428"/>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7743336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Refer to the exhibit.</a:t>
            </a:r>
            <a:endParaRPr lang="zh-TW" altLang="en-US" dirty="0"/>
          </a:p>
        </p:txBody>
      </p:sp>
      <p:sp>
        <p:nvSpPr>
          <p:cNvPr id="3" name="標題 2"/>
          <p:cNvSpPr>
            <a:spLocks noGrp="1"/>
          </p:cNvSpPr>
          <p:nvPr>
            <p:ph type="title"/>
          </p:nvPr>
        </p:nvSpPr>
        <p:spPr/>
        <p:txBody>
          <a:bodyPr/>
          <a:lstStyle/>
          <a:p>
            <a:r>
              <a:rPr lang="en-US" altLang="zh-TW" dirty="0" smtClean="0"/>
              <a:t>279</a:t>
            </a:r>
            <a:endParaRPr lang="zh-TW" altLang="en-US" dirty="0"/>
          </a:p>
        </p:txBody>
      </p:sp>
      <p:pic>
        <p:nvPicPr>
          <p:cNvPr id="4" name="圖片 3"/>
          <p:cNvPicPr>
            <a:picLocks noChangeAspect="1"/>
          </p:cNvPicPr>
          <p:nvPr/>
        </p:nvPicPr>
        <p:blipFill>
          <a:blip r:embed="rId2"/>
          <a:stretch>
            <a:fillRect/>
          </a:stretch>
        </p:blipFill>
        <p:spPr>
          <a:xfrm>
            <a:off x="647832" y="1305904"/>
            <a:ext cx="7752599" cy="4865625"/>
          </a:xfrm>
          <a:prstGeom prst="rect">
            <a:avLst/>
          </a:prstGeom>
        </p:spPr>
      </p:pic>
    </p:spTree>
    <p:extLst>
      <p:ext uri="{BB962C8B-B14F-4D97-AF65-F5344CB8AC3E}">
        <p14:creationId xmlns:p14="http://schemas.microsoft.com/office/powerpoint/2010/main" val="32964382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If the devices produced the given output, what is the cause of the </a:t>
            </a:r>
            <a:r>
              <a:rPr lang="en-US" altLang="zh-TW" dirty="0" err="1"/>
              <a:t>EtherChannel</a:t>
            </a:r>
            <a:r>
              <a:rPr lang="en-US" altLang="zh-TW" dirty="0"/>
              <a:t> problem?</a:t>
            </a:r>
          </a:p>
          <a:p>
            <a:pPr marL="568325" lvl="1" indent="-342900">
              <a:buFont typeface="+mj-lt"/>
              <a:buAutoNum type="alphaUcPeriod"/>
            </a:pPr>
            <a:r>
              <a:rPr lang="en-US" altLang="zh-TW" dirty="0" smtClean="0"/>
              <a:t>SW1's </a:t>
            </a:r>
            <a:r>
              <a:rPr lang="en-US" altLang="zh-TW" dirty="0"/>
              <a:t>Fa0/1 interface is administratively shut down.</a:t>
            </a:r>
          </a:p>
          <a:p>
            <a:pPr marL="568325" lvl="1" indent="-342900">
              <a:buFont typeface="+mj-lt"/>
              <a:buAutoNum type="alphaUcPeriod"/>
            </a:pPr>
            <a:r>
              <a:rPr lang="en-US" altLang="zh-TW" dirty="0" smtClean="0"/>
              <a:t>There </a:t>
            </a:r>
            <a:r>
              <a:rPr lang="en-US" altLang="zh-TW" dirty="0"/>
              <a:t>is an encapsulation mismatch between SW1's Fa0/1 and SW2's Fa0/1 interfaces.</a:t>
            </a:r>
          </a:p>
          <a:p>
            <a:pPr marL="568325" lvl="1" indent="-342900">
              <a:buFont typeface="+mj-lt"/>
              <a:buAutoNum type="alphaUcPeriod"/>
            </a:pPr>
            <a:r>
              <a:rPr lang="en-US" altLang="zh-TW" dirty="0" smtClean="0"/>
              <a:t>There </a:t>
            </a:r>
            <a:r>
              <a:rPr lang="en-US" altLang="zh-TW" dirty="0"/>
              <a:t>is an MTU mismatch between SW1's Fa0/1 and SW2's Fa0/1 interfaces.</a:t>
            </a:r>
          </a:p>
          <a:p>
            <a:pPr marL="568325" lvl="1" indent="-342900">
              <a:buFont typeface="+mj-lt"/>
              <a:buAutoNum type="alphaUcPeriod"/>
            </a:pPr>
            <a:r>
              <a:rPr lang="en-US" altLang="zh-TW" dirty="0" smtClean="0"/>
              <a:t>There </a:t>
            </a:r>
            <a:r>
              <a:rPr lang="en-US" altLang="zh-TW" dirty="0"/>
              <a:t>is a speed mismatch between SW1's Fa0/1 and SW2's Fa0/1 interfaces.</a:t>
            </a:r>
            <a:endParaRPr lang="zh-TW" altLang="en-US" dirty="0"/>
          </a:p>
        </p:txBody>
      </p:sp>
      <p:sp>
        <p:nvSpPr>
          <p:cNvPr id="3" name="標題 2"/>
          <p:cNvSpPr>
            <a:spLocks noGrp="1"/>
          </p:cNvSpPr>
          <p:nvPr>
            <p:ph type="title"/>
          </p:nvPr>
        </p:nvSpPr>
        <p:spPr/>
        <p:txBody>
          <a:bodyPr/>
          <a:lstStyle/>
          <a:p>
            <a:r>
              <a:rPr lang="en-US" altLang="zh-TW" dirty="0" smtClean="0"/>
              <a:t>279</a:t>
            </a:r>
            <a:endParaRPr lang="zh-TW" altLang="en-US" dirty="0"/>
          </a:p>
        </p:txBody>
      </p:sp>
      <p:sp>
        <p:nvSpPr>
          <p:cNvPr id="4" name="圓角矩形 3"/>
          <p:cNvSpPr/>
          <p:nvPr/>
        </p:nvSpPr>
        <p:spPr>
          <a:xfrm>
            <a:off x="239713" y="3155085"/>
            <a:ext cx="8693072" cy="591005"/>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10386199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What are the benefit of using </a:t>
            </a:r>
            <a:r>
              <a:rPr lang="en-US" altLang="zh-TW" dirty="0" err="1"/>
              <a:t>Netflow</a:t>
            </a:r>
            <a:r>
              <a:rPr lang="en-US" altLang="zh-TW" dirty="0"/>
              <a:t>? (Choose three</a:t>
            </a:r>
            <a:r>
              <a:rPr lang="en-US" altLang="zh-TW" dirty="0" smtClean="0"/>
              <a:t>.)</a:t>
            </a:r>
          </a:p>
          <a:p>
            <a:pPr marL="568325" lvl="1" indent="-342900">
              <a:buFont typeface="+mj-lt"/>
              <a:buAutoNum type="alphaUcPeriod"/>
            </a:pPr>
            <a:r>
              <a:rPr lang="en-US" altLang="zh-TW" dirty="0"/>
              <a:t>Network, Application &amp; User Monitoring</a:t>
            </a:r>
          </a:p>
          <a:p>
            <a:pPr marL="568325" lvl="1" indent="-342900">
              <a:buFont typeface="+mj-lt"/>
              <a:buAutoNum type="alphaUcPeriod"/>
            </a:pPr>
            <a:r>
              <a:rPr lang="en-US" altLang="zh-TW" dirty="0" smtClean="0"/>
              <a:t>Network </a:t>
            </a:r>
            <a:r>
              <a:rPr lang="en-US" altLang="zh-TW" dirty="0"/>
              <a:t>Planning</a:t>
            </a:r>
          </a:p>
          <a:p>
            <a:pPr marL="568325" lvl="1" indent="-342900">
              <a:buFont typeface="+mj-lt"/>
              <a:buAutoNum type="alphaUcPeriod"/>
            </a:pPr>
            <a:r>
              <a:rPr lang="en-US" altLang="zh-TW" dirty="0" smtClean="0"/>
              <a:t>Security </a:t>
            </a:r>
            <a:r>
              <a:rPr lang="en-US" altLang="zh-TW" dirty="0"/>
              <a:t>Analysis</a:t>
            </a:r>
          </a:p>
          <a:p>
            <a:pPr marL="568325" lvl="1" indent="-342900">
              <a:buFont typeface="+mj-lt"/>
              <a:buAutoNum type="alphaUcPeriod"/>
            </a:pPr>
            <a:r>
              <a:rPr lang="en-US" altLang="zh-TW" dirty="0" smtClean="0"/>
              <a:t>Accounting/Billing</a:t>
            </a:r>
            <a:endParaRPr lang="zh-TW" altLang="en-US" dirty="0"/>
          </a:p>
        </p:txBody>
      </p:sp>
      <p:sp>
        <p:nvSpPr>
          <p:cNvPr id="3" name="標題 2"/>
          <p:cNvSpPr>
            <a:spLocks noGrp="1"/>
          </p:cNvSpPr>
          <p:nvPr>
            <p:ph type="title"/>
          </p:nvPr>
        </p:nvSpPr>
        <p:spPr/>
        <p:txBody>
          <a:bodyPr/>
          <a:lstStyle/>
          <a:p>
            <a:r>
              <a:rPr lang="en-US" altLang="zh-TW" dirty="0" smtClean="0"/>
              <a:t>280</a:t>
            </a:r>
            <a:endParaRPr lang="zh-TW" altLang="en-US" dirty="0"/>
          </a:p>
        </p:txBody>
      </p:sp>
      <p:sp>
        <p:nvSpPr>
          <p:cNvPr id="4" name="圓角矩形 3"/>
          <p:cNvSpPr/>
          <p:nvPr/>
        </p:nvSpPr>
        <p:spPr>
          <a:xfrm>
            <a:off x="239713" y="1282038"/>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5" name="圓角矩形 4"/>
          <p:cNvSpPr/>
          <p:nvPr/>
        </p:nvSpPr>
        <p:spPr>
          <a:xfrm>
            <a:off x="239713" y="1960468"/>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6" name="圓角矩形 5"/>
          <p:cNvSpPr/>
          <p:nvPr/>
        </p:nvSpPr>
        <p:spPr>
          <a:xfrm>
            <a:off x="239713" y="2314428"/>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10948254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Which protocol can cause overload on a CPU of a managed device?</a:t>
            </a:r>
          </a:p>
          <a:p>
            <a:pPr marL="568325" lvl="1" indent="-342900">
              <a:buFont typeface="+mj-lt"/>
              <a:buAutoNum type="alphaUcPeriod"/>
            </a:pPr>
            <a:r>
              <a:rPr lang="en-US" altLang="zh-TW" dirty="0" err="1" smtClean="0"/>
              <a:t>Netflow</a:t>
            </a:r>
            <a:endParaRPr lang="en-US" altLang="zh-TW" dirty="0"/>
          </a:p>
          <a:p>
            <a:pPr marL="568325" lvl="1" indent="-342900">
              <a:buFont typeface="+mj-lt"/>
              <a:buAutoNum type="alphaUcPeriod"/>
            </a:pPr>
            <a:r>
              <a:rPr lang="en-US" altLang="zh-TW" dirty="0" smtClean="0"/>
              <a:t>WCCP</a:t>
            </a:r>
            <a:endParaRPr lang="en-US" altLang="zh-TW" dirty="0"/>
          </a:p>
          <a:p>
            <a:pPr marL="568325" lvl="1" indent="-342900">
              <a:buFont typeface="+mj-lt"/>
              <a:buAutoNum type="alphaUcPeriod"/>
            </a:pPr>
            <a:r>
              <a:rPr lang="en-US" altLang="zh-TW" dirty="0" smtClean="0"/>
              <a:t>IP </a:t>
            </a:r>
            <a:r>
              <a:rPr lang="en-US" altLang="zh-TW" dirty="0"/>
              <a:t>SLA</a:t>
            </a:r>
          </a:p>
          <a:p>
            <a:pPr marL="568325" lvl="1" indent="-342900">
              <a:buFont typeface="+mj-lt"/>
              <a:buAutoNum type="alphaUcPeriod"/>
            </a:pPr>
            <a:r>
              <a:rPr lang="en-US" altLang="zh-TW" dirty="0" smtClean="0"/>
              <a:t>SNMP</a:t>
            </a:r>
            <a:endParaRPr lang="zh-TW" altLang="en-US" dirty="0"/>
          </a:p>
        </p:txBody>
      </p:sp>
      <p:sp>
        <p:nvSpPr>
          <p:cNvPr id="3" name="標題 2"/>
          <p:cNvSpPr>
            <a:spLocks noGrp="1"/>
          </p:cNvSpPr>
          <p:nvPr>
            <p:ph type="title"/>
          </p:nvPr>
        </p:nvSpPr>
        <p:spPr/>
        <p:txBody>
          <a:bodyPr/>
          <a:lstStyle/>
          <a:p>
            <a:r>
              <a:rPr lang="en-US" altLang="zh-TW" dirty="0" smtClean="0"/>
              <a:t>281</a:t>
            </a:r>
            <a:endParaRPr lang="zh-TW" altLang="en-US" dirty="0"/>
          </a:p>
        </p:txBody>
      </p:sp>
      <p:sp>
        <p:nvSpPr>
          <p:cNvPr id="4" name="圓角矩形 3"/>
          <p:cNvSpPr/>
          <p:nvPr/>
        </p:nvSpPr>
        <p:spPr>
          <a:xfrm>
            <a:off x="239713" y="2579888"/>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5" name="文字方塊 4"/>
          <p:cNvSpPr txBox="1"/>
          <p:nvPr/>
        </p:nvSpPr>
        <p:spPr>
          <a:xfrm>
            <a:off x="412955" y="4630994"/>
            <a:ext cx="7565922" cy="424732"/>
          </a:xfrm>
          <a:prstGeom prst="rect">
            <a:avLst/>
          </a:prstGeom>
          <a:noFill/>
        </p:spPr>
        <p:txBody>
          <a:bodyPr wrap="square" rtlCol="0">
            <a:spAutoFit/>
          </a:bodyPr>
          <a:lstStyle/>
          <a:p>
            <a:pPr algn="l"/>
            <a:r>
              <a:rPr lang="en-US" altLang="zh-TW" dirty="0" err="1" smtClean="0"/>
              <a:t>NetFlow</a:t>
            </a:r>
            <a:r>
              <a:rPr lang="en-US" altLang="zh-TW" dirty="0" smtClean="0"/>
              <a:t> is an application not a protocol</a:t>
            </a:r>
            <a:endParaRPr lang="zh-TW" altLang="en-US" dirty="0"/>
          </a:p>
        </p:txBody>
      </p:sp>
    </p:spTree>
    <p:extLst>
      <p:ext uri="{BB962C8B-B14F-4D97-AF65-F5344CB8AC3E}">
        <p14:creationId xmlns:p14="http://schemas.microsoft.com/office/powerpoint/2010/main" val="40722655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What are the three things that the </a:t>
            </a:r>
            <a:r>
              <a:rPr lang="en-US" altLang="zh-TW" dirty="0" err="1"/>
              <a:t>Netflow</a:t>
            </a:r>
            <a:r>
              <a:rPr lang="en-US" altLang="zh-TW" dirty="0"/>
              <a:t> uses to consider the traffic to be in a same flow</a:t>
            </a:r>
            <a:r>
              <a:rPr lang="en-US" altLang="zh-TW" dirty="0" smtClean="0"/>
              <a:t>? (</a:t>
            </a:r>
            <a:r>
              <a:rPr lang="en-US" altLang="zh-TW" dirty="0"/>
              <a:t>Choose three)</a:t>
            </a:r>
          </a:p>
          <a:p>
            <a:pPr marL="568325" lvl="1" indent="-342900">
              <a:buFont typeface="+mj-lt"/>
              <a:buAutoNum type="alphaUcPeriod"/>
            </a:pPr>
            <a:r>
              <a:rPr lang="en-US" altLang="zh-TW" dirty="0" smtClean="0"/>
              <a:t>IP </a:t>
            </a:r>
            <a:r>
              <a:rPr lang="en-US" altLang="zh-TW" dirty="0"/>
              <a:t>address</a:t>
            </a:r>
          </a:p>
          <a:p>
            <a:pPr marL="568325" lvl="1" indent="-342900">
              <a:buFont typeface="+mj-lt"/>
              <a:buAutoNum type="alphaUcPeriod"/>
            </a:pPr>
            <a:r>
              <a:rPr lang="en-US" altLang="zh-TW" dirty="0" smtClean="0"/>
              <a:t>Interface </a:t>
            </a:r>
            <a:r>
              <a:rPr lang="en-US" altLang="zh-TW" dirty="0"/>
              <a:t>name</a:t>
            </a:r>
          </a:p>
          <a:p>
            <a:pPr marL="568325" lvl="1" indent="-342900">
              <a:buFont typeface="+mj-lt"/>
              <a:buAutoNum type="alphaUcPeriod"/>
            </a:pPr>
            <a:r>
              <a:rPr lang="en-US" altLang="zh-TW" dirty="0" smtClean="0"/>
              <a:t>Port </a:t>
            </a:r>
            <a:r>
              <a:rPr lang="en-US" altLang="zh-TW" dirty="0"/>
              <a:t>numbers</a:t>
            </a:r>
          </a:p>
          <a:p>
            <a:pPr marL="568325" lvl="1" indent="-342900">
              <a:buFont typeface="+mj-lt"/>
              <a:buAutoNum type="alphaUcPeriod"/>
            </a:pPr>
            <a:r>
              <a:rPr lang="en-US" altLang="zh-TW" dirty="0" smtClean="0"/>
              <a:t>L3 </a:t>
            </a:r>
            <a:r>
              <a:rPr lang="en-US" altLang="zh-TW" dirty="0"/>
              <a:t>protocol type</a:t>
            </a:r>
          </a:p>
          <a:p>
            <a:pPr marL="568325" lvl="1" indent="-342900">
              <a:buFont typeface="+mj-lt"/>
              <a:buAutoNum type="alphaUcPeriod"/>
            </a:pPr>
            <a:r>
              <a:rPr lang="en-US" altLang="zh-TW" dirty="0" smtClean="0"/>
              <a:t>MAC </a:t>
            </a:r>
            <a:r>
              <a:rPr lang="en-US" altLang="zh-TW" dirty="0"/>
              <a:t>address</a:t>
            </a:r>
            <a:endParaRPr lang="zh-TW" altLang="en-US" dirty="0"/>
          </a:p>
        </p:txBody>
      </p:sp>
      <p:sp>
        <p:nvSpPr>
          <p:cNvPr id="3" name="標題 2"/>
          <p:cNvSpPr>
            <a:spLocks noGrp="1"/>
          </p:cNvSpPr>
          <p:nvPr>
            <p:ph type="title"/>
          </p:nvPr>
        </p:nvSpPr>
        <p:spPr/>
        <p:txBody>
          <a:bodyPr/>
          <a:lstStyle/>
          <a:p>
            <a:r>
              <a:rPr lang="en-US" altLang="zh-TW" dirty="0" smtClean="0"/>
              <a:t>282</a:t>
            </a:r>
            <a:endParaRPr lang="zh-TW" altLang="en-US" dirty="0"/>
          </a:p>
        </p:txBody>
      </p:sp>
      <p:sp>
        <p:nvSpPr>
          <p:cNvPr id="4" name="圓角矩形 3"/>
          <p:cNvSpPr/>
          <p:nvPr/>
        </p:nvSpPr>
        <p:spPr>
          <a:xfrm>
            <a:off x="239713" y="1606500"/>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5" name="圓角矩形 4"/>
          <p:cNvSpPr/>
          <p:nvPr/>
        </p:nvSpPr>
        <p:spPr>
          <a:xfrm>
            <a:off x="239713" y="2284930"/>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6" name="圓角矩形 5"/>
          <p:cNvSpPr/>
          <p:nvPr/>
        </p:nvSpPr>
        <p:spPr>
          <a:xfrm>
            <a:off x="239713" y="2638890"/>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24984965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283 Skill</a:t>
            </a:r>
            <a:endParaRPr lang="zh-TW" altLang="en-US" dirty="0"/>
          </a:p>
        </p:txBody>
      </p:sp>
      <p:pic>
        <p:nvPicPr>
          <p:cNvPr id="3" name="圖片 2"/>
          <p:cNvPicPr>
            <a:picLocks noChangeAspect="1"/>
          </p:cNvPicPr>
          <p:nvPr/>
        </p:nvPicPr>
        <p:blipFill>
          <a:blip r:embed="rId2"/>
          <a:stretch>
            <a:fillRect/>
          </a:stretch>
        </p:blipFill>
        <p:spPr>
          <a:xfrm>
            <a:off x="402535" y="1292179"/>
            <a:ext cx="8338930" cy="4273641"/>
          </a:xfrm>
          <a:prstGeom prst="rect">
            <a:avLst/>
          </a:prstGeom>
        </p:spPr>
      </p:pic>
    </p:spTree>
    <p:extLst>
      <p:ext uri="{BB962C8B-B14F-4D97-AF65-F5344CB8AC3E}">
        <p14:creationId xmlns:p14="http://schemas.microsoft.com/office/powerpoint/2010/main" val="3955380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Refer to the exhibit</a:t>
            </a:r>
            <a:r>
              <a:rPr lang="en-US" altLang="zh-TW" dirty="0" smtClean="0"/>
              <a:t>.</a:t>
            </a:r>
            <a:r>
              <a:rPr lang="zh-TW" altLang="en-US" dirty="0" smtClean="0"/>
              <a:t> </a:t>
            </a:r>
            <a:r>
              <a:rPr lang="en-US" altLang="zh-TW" dirty="0"/>
              <a:t>Hosts in network 192.168.2.0 are unable to reach hosts in network 192.168.3.0. Based on </a:t>
            </a:r>
            <a:r>
              <a:rPr lang="en-US" altLang="zh-TW" dirty="0" smtClean="0"/>
              <a:t>the</a:t>
            </a:r>
            <a:r>
              <a:rPr lang="zh-TW" altLang="en-US" dirty="0" smtClean="0"/>
              <a:t> </a:t>
            </a:r>
            <a:r>
              <a:rPr lang="en-US" altLang="zh-TW" dirty="0" smtClean="0"/>
              <a:t>output </a:t>
            </a:r>
            <a:r>
              <a:rPr lang="en-US" altLang="zh-TW" dirty="0"/>
              <a:t>from </a:t>
            </a:r>
            <a:r>
              <a:rPr lang="en-US" altLang="zh-TW" dirty="0" err="1"/>
              <a:t>RouterA</a:t>
            </a:r>
            <a:r>
              <a:rPr lang="en-US" altLang="zh-TW" dirty="0"/>
              <a:t>, what are two possible reasons for the failure? (Choose two.)</a:t>
            </a:r>
            <a:endParaRPr lang="zh-TW" altLang="en-US" dirty="0"/>
          </a:p>
        </p:txBody>
      </p:sp>
      <p:sp>
        <p:nvSpPr>
          <p:cNvPr id="3" name="標題 2"/>
          <p:cNvSpPr>
            <a:spLocks noGrp="1"/>
          </p:cNvSpPr>
          <p:nvPr>
            <p:ph type="title"/>
          </p:nvPr>
        </p:nvSpPr>
        <p:spPr/>
        <p:txBody>
          <a:bodyPr/>
          <a:lstStyle/>
          <a:p>
            <a:r>
              <a:rPr lang="en-US" altLang="zh-TW" smtClean="0"/>
              <a:t>255</a:t>
            </a:r>
            <a:endParaRPr lang="zh-TW" altLang="en-US" dirty="0"/>
          </a:p>
        </p:txBody>
      </p:sp>
      <p:pic>
        <p:nvPicPr>
          <p:cNvPr id="4" name="圖片 3"/>
          <p:cNvPicPr>
            <a:picLocks noChangeAspect="1"/>
          </p:cNvPicPr>
          <p:nvPr/>
        </p:nvPicPr>
        <p:blipFill>
          <a:blip r:embed="rId2"/>
          <a:stretch>
            <a:fillRect/>
          </a:stretch>
        </p:blipFill>
        <p:spPr>
          <a:xfrm>
            <a:off x="1065794" y="2453379"/>
            <a:ext cx="6898335" cy="3202371"/>
          </a:xfrm>
          <a:prstGeom prst="rect">
            <a:avLst/>
          </a:prstGeom>
        </p:spPr>
      </p:pic>
    </p:spTree>
    <p:extLst>
      <p:ext uri="{BB962C8B-B14F-4D97-AF65-F5344CB8AC3E}">
        <p14:creationId xmlns:p14="http://schemas.microsoft.com/office/powerpoint/2010/main" val="17695631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An OSPF neighbor adjacency is not formed between R3 in the main office and R4 in the </a:t>
            </a:r>
            <a:r>
              <a:rPr lang="en-US" altLang="zh-TW" dirty="0" smtClean="0"/>
              <a:t>Branch1 office</a:t>
            </a:r>
            <a:r>
              <a:rPr lang="en-US" altLang="zh-TW" dirty="0"/>
              <a:t>. What is causing the problem?</a:t>
            </a:r>
          </a:p>
          <a:p>
            <a:pPr marL="568325" lvl="1" indent="-342900">
              <a:buFont typeface="+mj-lt"/>
              <a:buAutoNum type="alphaUcPeriod"/>
            </a:pPr>
            <a:r>
              <a:rPr lang="en-US" altLang="zh-TW" dirty="0" smtClean="0"/>
              <a:t>There </a:t>
            </a:r>
            <a:r>
              <a:rPr lang="en-US" altLang="zh-TW" dirty="0"/>
              <a:t>is an area ID mismatch.</a:t>
            </a:r>
          </a:p>
          <a:p>
            <a:pPr marL="568325" lvl="1" indent="-342900">
              <a:buFont typeface="+mj-lt"/>
              <a:buAutoNum type="alphaUcPeriod"/>
            </a:pPr>
            <a:r>
              <a:rPr lang="en-US" altLang="zh-TW" dirty="0" smtClean="0"/>
              <a:t>There </a:t>
            </a:r>
            <a:r>
              <a:rPr lang="en-US" altLang="zh-TW" dirty="0"/>
              <a:t>is a Layer 2 issue; an encapsulation mismatch on serial links.</a:t>
            </a:r>
          </a:p>
          <a:p>
            <a:pPr marL="568325" lvl="1" indent="-342900">
              <a:buFont typeface="+mj-lt"/>
              <a:buAutoNum type="alphaUcPeriod"/>
            </a:pPr>
            <a:r>
              <a:rPr lang="en-US" altLang="zh-TW" dirty="0" smtClean="0"/>
              <a:t>There </a:t>
            </a:r>
            <a:r>
              <a:rPr lang="en-US" altLang="zh-TW" dirty="0"/>
              <a:t>is an OSPF hello and dead interval mismatch.</a:t>
            </a:r>
          </a:p>
          <a:p>
            <a:pPr marL="568325" lvl="1" indent="-342900">
              <a:buFont typeface="+mj-lt"/>
              <a:buAutoNum type="alphaUcPeriod"/>
            </a:pPr>
            <a:r>
              <a:rPr lang="en-US" altLang="zh-TW" dirty="0" smtClean="0"/>
              <a:t>The </a:t>
            </a:r>
            <a:r>
              <a:rPr lang="en-US" altLang="zh-TW" dirty="0"/>
              <a:t>R3 router ID is configured on R4.</a:t>
            </a:r>
            <a:endParaRPr lang="zh-TW" altLang="en-US" dirty="0"/>
          </a:p>
        </p:txBody>
      </p:sp>
      <p:sp>
        <p:nvSpPr>
          <p:cNvPr id="3" name="標題 2"/>
          <p:cNvSpPr>
            <a:spLocks noGrp="1"/>
          </p:cNvSpPr>
          <p:nvPr>
            <p:ph type="title"/>
          </p:nvPr>
        </p:nvSpPr>
        <p:spPr/>
        <p:txBody>
          <a:bodyPr/>
          <a:lstStyle/>
          <a:p>
            <a:r>
              <a:rPr lang="en-US" altLang="zh-TW" dirty="0"/>
              <a:t>283 Skill</a:t>
            </a:r>
            <a:endParaRPr lang="zh-TW" altLang="en-US" dirty="0"/>
          </a:p>
        </p:txBody>
      </p:sp>
      <p:sp>
        <p:nvSpPr>
          <p:cNvPr id="4" name="圓角矩形 3"/>
          <p:cNvSpPr/>
          <p:nvPr/>
        </p:nvSpPr>
        <p:spPr>
          <a:xfrm>
            <a:off x="239713" y="1916216"/>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6284276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284 Skill</a:t>
            </a:r>
            <a:endParaRPr lang="zh-TW" altLang="en-US" dirty="0"/>
          </a:p>
        </p:txBody>
      </p:sp>
      <p:pic>
        <p:nvPicPr>
          <p:cNvPr id="3" name="圖片 2"/>
          <p:cNvPicPr>
            <a:picLocks noChangeAspect="1"/>
          </p:cNvPicPr>
          <p:nvPr/>
        </p:nvPicPr>
        <p:blipFill>
          <a:blip r:embed="rId2"/>
          <a:stretch>
            <a:fillRect/>
          </a:stretch>
        </p:blipFill>
        <p:spPr>
          <a:xfrm>
            <a:off x="402535" y="1292179"/>
            <a:ext cx="8338930" cy="4273641"/>
          </a:xfrm>
          <a:prstGeom prst="rect">
            <a:avLst/>
          </a:prstGeom>
        </p:spPr>
      </p:pic>
    </p:spTree>
    <p:extLst>
      <p:ext uri="{BB962C8B-B14F-4D97-AF65-F5344CB8AC3E}">
        <p14:creationId xmlns:p14="http://schemas.microsoft.com/office/powerpoint/2010/main" val="18874909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An OSPF neighbor adjacency is not formed between R3 in the main office and R5 in the </a:t>
            </a:r>
            <a:r>
              <a:rPr lang="en-US" altLang="zh-TW" dirty="0" smtClean="0"/>
              <a:t>Branch2 office</a:t>
            </a:r>
            <a:r>
              <a:rPr lang="en-US" altLang="zh-TW" dirty="0"/>
              <a:t>. What is causing the problem?</a:t>
            </a:r>
          </a:p>
          <a:p>
            <a:pPr marL="568325" lvl="1" indent="-342900">
              <a:buFont typeface="+mj-lt"/>
              <a:buAutoNum type="alphaUcPeriod"/>
            </a:pPr>
            <a:r>
              <a:rPr lang="en-US" altLang="zh-TW" dirty="0" smtClean="0"/>
              <a:t>There </a:t>
            </a:r>
            <a:r>
              <a:rPr lang="en-US" altLang="zh-TW" dirty="0"/>
              <a:t>is an area ID mismatch.</a:t>
            </a:r>
          </a:p>
          <a:p>
            <a:pPr marL="568325" lvl="1" indent="-342900">
              <a:buFont typeface="+mj-lt"/>
              <a:buAutoNum type="alphaUcPeriod"/>
            </a:pPr>
            <a:r>
              <a:rPr lang="en-US" altLang="zh-TW" dirty="0" smtClean="0"/>
              <a:t>There </a:t>
            </a:r>
            <a:r>
              <a:rPr lang="en-US" altLang="zh-TW" dirty="0"/>
              <a:t>is a PPP authentication issue; a password mismatch.</a:t>
            </a:r>
          </a:p>
          <a:p>
            <a:pPr marL="568325" lvl="1" indent="-342900">
              <a:buFont typeface="+mj-lt"/>
              <a:buAutoNum type="alphaUcPeriod"/>
            </a:pPr>
            <a:r>
              <a:rPr lang="en-US" altLang="zh-TW" dirty="0" smtClean="0"/>
              <a:t>There </a:t>
            </a:r>
            <a:r>
              <a:rPr lang="en-US" altLang="zh-TW" dirty="0"/>
              <a:t>is an OSPF hello and dead interval mismatch.</a:t>
            </a:r>
          </a:p>
          <a:p>
            <a:pPr marL="568325" lvl="1" indent="-342900">
              <a:buFont typeface="+mj-lt"/>
              <a:buAutoNum type="alphaUcPeriod"/>
            </a:pPr>
            <a:r>
              <a:rPr lang="en-US" altLang="zh-TW" dirty="0" smtClean="0"/>
              <a:t>There </a:t>
            </a:r>
            <a:r>
              <a:rPr lang="en-US" altLang="zh-TW" dirty="0"/>
              <a:t>is a missing network command in the OSPF process on R5.</a:t>
            </a:r>
            <a:endParaRPr lang="zh-TW" altLang="en-US" dirty="0"/>
          </a:p>
        </p:txBody>
      </p:sp>
      <p:sp>
        <p:nvSpPr>
          <p:cNvPr id="3" name="標題 2"/>
          <p:cNvSpPr>
            <a:spLocks noGrp="1"/>
          </p:cNvSpPr>
          <p:nvPr>
            <p:ph type="title"/>
          </p:nvPr>
        </p:nvSpPr>
        <p:spPr/>
        <p:txBody>
          <a:bodyPr/>
          <a:lstStyle/>
          <a:p>
            <a:r>
              <a:rPr lang="en-US" altLang="zh-TW" dirty="0" smtClean="0"/>
              <a:t>284 Skill</a:t>
            </a:r>
            <a:endParaRPr lang="zh-TW" altLang="en-US" dirty="0"/>
          </a:p>
        </p:txBody>
      </p:sp>
      <p:sp>
        <p:nvSpPr>
          <p:cNvPr id="4" name="圓角矩形 3"/>
          <p:cNvSpPr/>
          <p:nvPr/>
        </p:nvSpPr>
        <p:spPr>
          <a:xfrm>
            <a:off x="239713" y="2565140"/>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21140320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p:cNvSpPr>
            <a:spLocks noGrp="1"/>
          </p:cNvSpPr>
          <p:nvPr>
            <p:ph type="title"/>
          </p:nvPr>
        </p:nvSpPr>
        <p:spPr/>
        <p:txBody>
          <a:bodyPr/>
          <a:lstStyle/>
          <a:p>
            <a:r>
              <a:rPr lang="en-US" altLang="zh-TW" dirty="0" smtClean="0"/>
              <a:t>285 Skill</a:t>
            </a:r>
            <a:endParaRPr lang="zh-TW" altLang="en-US" dirty="0"/>
          </a:p>
        </p:txBody>
      </p:sp>
      <p:pic>
        <p:nvPicPr>
          <p:cNvPr id="4" name="圖片 3"/>
          <p:cNvPicPr>
            <a:picLocks noChangeAspect="1"/>
          </p:cNvPicPr>
          <p:nvPr/>
        </p:nvPicPr>
        <p:blipFill>
          <a:blip r:embed="rId2"/>
          <a:stretch>
            <a:fillRect/>
          </a:stretch>
        </p:blipFill>
        <p:spPr>
          <a:xfrm>
            <a:off x="402535" y="1292179"/>
            <a:ext cx="8338930" cy="4273641"/>
          </a:xfrm>
          <a:prstGeom prst="rect">
            <a:avLst/>
          </a:prstGeom>
        </p:spPr>
      </p:pic>
    </p:spTree>
    <p:extLst>
      <p:ext uri="{BB962C8B-B14F-4D97-AF65-F5344CB8AC3E}">
        <p14:creationId xmlns:p14="http://schemas.microsoft.com/office/powerpoint/2010/main" val="36741910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R1 does not form an OSPF neighbor adjacency with R2. Which option would fix the issue?</a:t>
            </a:r>
          </a:p>
          <a:p>
            <a:pPr marL="568325" lvl="1" indent="-342900">
              <a:buFont typeface="+mj-lt"/>
              <a:buAutoNum type="alphaUcPeriod"/>
            </a:pPr>
            <a:r>
              <a:rPr lang="en-US" altLang="zh-TW" dirty="0" smtClean="0"/>
              <a:t>R1 ethernet0/1 </a:t>
            </a:r>
            <a:r>
              <a:rPr lang="en-US" altLang="zh-TW" dirty="0"/>
              <a:t>is shutdown. Configure no shutdown command.</a:t>
            </a:r>
          </a:p>
          <a:p>
            <a:pPr marL="568325" lvl="1" indent="-342900">
              <a:buFont typeface="+mj-lt"/>
              <a:buAutoNum type="alphaUcPeriod"/>
            </a:pPr>
            <a:r>
              <a:rPr lang="en-US" altLang="zh-TW" dirty="0" smtClean="0"/>
              <a:t>R1 ethernet0/1 </a:t>
            </a:r>
            <a:r>
              <a:rPr lang="en-US" altLang="zh-TW" dirty="0"/>
              <a:t>configured with a non-default OSPF hello interval of 25: configure no </a:t>
            </a:r>
            <a:r>
              <a:rPr lang="en-US" altLang="zh-TW" dirty="0" err="1"/>
              <a:t>ip</a:t>
            </a:r>
            <a:r>
              <a:rPr lang="en-US" altLang="zh-TW" dirty="0"/>
              <a:t> </a:t>
            </a:r>
            <a:r>
              <a:rPr lang="en-US" altLang="zh-TW" dirty="0" err="1" smtClean="0"/>
              <a:t>ospf</a:t>
            </a:r>
            <a:r>
              <a:rPr lang="en-US" altLang="zh-TW" dirty="0" smtClean="0"/>
              <a:t> hello-interval </a:t>
            </a:r>
            <a:r>
              <a:rPr lang="en-US" altLang="zh-TW" dirty="0"/>
              <a:t>25</a:t>
            </a:r>
          </a:p>
          <a:p>
            <a:pPr marL="568325" lvl="1" indent="-342900">
              <a:buFont typeface="+mj-lt"/>
              <a:buAutoNum type="alphaUcPeriod"/>
            </a:pPr>
            <a:r>
              <a:rPr lang="en-US" altLang="zh-TW" dirty="0" smtClean="0"/>
              <a:t>R2 ethernet0/1 </a:t>
            </a:r>
            <a:r>
              <a:rPr lang="en-US" altLang="zh-TW" dirty="0"/>
              <a:t>and R3 </a:t>
            </a:r>
            <a:r>
              <a:rPr lang="en-US" altLang="zh-TW" dirty="0" smtClean="0"/>
              <a:t>ethernet0/0 </a:t>
            </a:r>
            <a:r>
              <a:rPr lang="en-US" altLang="zh-TW" dirty="0"/>
              <a:t>are configured with a non-default OSPF hello interval </a:t>
            </a:r>
            <a:r>
              <a:rPr lang="en-US" altLang="zh-TW" dirty="0" smtClean="0"/>
              <a:t>of </a:t>
            </a:r>
            <a:r>
              <a:rPr lang="it-IT" altLang="zh-TW" dirty="0" smtClean="0"/>
              <a:t>25</a:t>
            </a:r>
            <a:r>
              <a:rPr lang="it-IT" altLang="zh-TW" dirty="0"/>
              <a:t>; configure no ip ospf hello-interval </a:t>
            </a:r>
            <a:r>
              <a:rPr lang="it-IT" altLang="zh-TW" dirty="0" smtClean="0"/>
              <a:t>25</a:t>
            </a:r>
          </a:p>
          <a:p>
            <a:pPr marL="568325" lvl="1" indent="-342900">
              <a:buFont typeface="+mj-lt"/>
              <a:buAutoNum type="alphaUcPeriod"/>
            </a:pPr>
            <a:r>
              <a:rPr lang="en-US" altLang="zh-TW" dirty="0"/>
              <a:t>Enable OSPF for R1 </a:t>
            </a:r>
            <a:r>
              <a:rPr lang="en-US" altLang="zh-TW" dirty="0" smtClean="0"/>
              <a:t>ethernet0/1</a:t>
            </a:r>
            <a:r>
              <a:rPr lang="en-US" altLang="zh-TW" dirty="0"/>
              <a:t>; configure </a:t>
            </a:r>
            <a:r>
              <a:rPr lang="en-US" altLang="zh-TW" dirty="0" err="1"/>
              <a:t>ip</a:t>
            </a:r>
            <a:r>
              <a:rPr lang="en-US" altLang="zh-TW" dirty="0"/>
              <a:t> </a:t>
            </a:r>
            <a:r>
              <a:rPr lang="en-US" altLang="zh-TW" dirty="0" err="1"/>
              <a:t>ospf</a:t>
            </a:r>
            <a:r>
              <a:rPr lang="en-US" altLang="zh-TW" dirty="0"/>
              <a:t> 1 area 0 command under </a:t>
            </a:r>
            <a:r>
              <a:rPr lang="en-US" altLang="zh-TW" dirty="0" smtClean="0"/>
              <a:t>ethernet0/1</a:t>
            </a:r>
            <a:endParaRPr lang="zh-TW" altLang="en-US" dirty="0"/>
          </a:p>
        </p:txBody>
      </p:sp>
      <p:sp>
        <p:nvSpPr>
          <p:cNvPr id="3" name="標題 2"/>
          <p:cNvSpPr>
            <a:spLocks noGrp="1"/>
          </p:cNvSpPr>
          <p:nvPr>
            <p:ph type="title"/>
          </p:nvPr>
        </p:nvSpPr>
        <p:spPr/>
        <p:txBody>
          <a:bodyPr/>
          <a:lstStyle/>
          <a:p>
            <a:r>
              <a:rPr lang="en-US" altLang="zh-TW" dirty="0" smtClean="0"/>
              <a:t>285 Skill</a:t>
            </a:r>
            <a:endParaRPr lang="zh-TW" altLang="en-US" dirty="0"/>
          </a:p>
        </p:txBody>
      </p:sp>
      <p:sp>
        <p:nvSpPr>
          <p:cNvPr id="4" name="圓角矩形 3"/>
          <p:cNvSpPr/>
          <p:nvPr/>
        </p:nvSpPr>
        <p:spPr>
          <a:xfrm>
            <a:off x="239713" y="1945708"/>
            <a:ext cx="8693072" cy="62051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525774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286 Skill</a:t>
            </a:r>
            <a:endParaRPr lang="zh-TW" altLang="en-US" dirty="0"/>
          </a:p>
        </p:txBody>
      </p:sp>
      <p:pic>
        <p:nvPicPr>
          <p:cNvPr id="3" name="圖片 2"/>
          <p:cNvPicPr>
            <a:picLocks noChangeAspect="1"/>
          </p:cNvPicPr>
          <p:nvPr/>
        </p:nvPicPr>
        <p:blipFill>
          <a:blip r:embed="rId2"/>
          <a:stretch>
            <a:fillRect/>
          </a:stretch>
        </p:blipFill>
        <p:spPr>
          <a:xfrm>
            <a:off x="402535" y="1292179"/>
            <a:ext cx="8338930" cy="4273641"/>
          </a:xfrm>
          <a:prstGeom prst="rect">
            <a:avLst/>
          </a:prstGeom>
        </p:spPr>
      </p:pic>
    </p:spTree>
    <p:extLst>
      <p:ext uri="{BB962C8B-B14F-4D97-AF65-F5344CB8AC3E}">
        <p14:creationId xmlns:p14="http://schemas.microsoft.com/office/powerpoint/2010/main" val="8801489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An OSPF neighbor adjacency is not formed between R3 in the main office and R6 in the </a:t>
            </a:r>
            <a:r>
              <a:rPr lang="en-US" altLang="zh-TW" dirty="0" smtClean="0"/>
              <a:t>Branch3 office</a:t>
            </a:r>
            <a:r>
              <a:rPr lang="en-US" altLang="zh-TW" dirty="0"/>
              <a:t>. What is causing the problem?</a:t>
            </a:r>
          </a:p>
          <a:p>
            <a:pPr marL="568325" lvl="1" indent="-342900">
              <a:buFont typeface="+mj-lt"/>
              <a:buAutoNum type="alphaUcPeriod"/>
            </a:pPr>
            <a:r>
              <a:rPr lang="en-US" altLang="zh-TW" dirty="0" smtClean="0"/>
              <a:t>There </a:t>
            </a:r>
            <a:r>
              <a:rPr lang="en-US" altLang="zh-TW" dirty="0"/>
              <a:t>is an area ID mismatch.</a:t>
            </a:r>
          </a:p>
          <a:p>
            <a:pPr marL="568325" lvl="1" indent="-342900">
              <a:buFont typeface="+mj-lt"/>
              <a:buAutoNum type="alphaUcPeriod"/>
            </a:pPr>
            <a:r>
              <a:rPr lang="en-US" altLang="zh-TW" dirty="0" smtClean="0"/>
              <a:t>There </a:t>
            </a:r>
            <a:r>
              <a:rPr lang="en-US" altLang="zh-TW" dirty="0"/>
              <a:t>is a PPP authentication issue; the username is not configured on R3 and R6.</a:t>
            </a:r>
          </a:p>
          <a:p>
            <a:pPr marL="568325" lvl="1" indent="-342900">
              <a:buFont typeface="+mj-lt"/>
              <a:buAutoNum type="alphaUcPeriod"/>
            </a:pPr>
            <a:r>
              <a:rPr lang="en-US" altLang="zh-TW" dirty="0" smtClean="0"/>
              <a:t>There </a:t>
            </a:r>
            <a:r>
              <a:rPr lang="en-US" altLang="zh-TW" dirty="0"/>
              <a:t>is an OSPF hello and dead interval mismatch.</a:t>
            </a:r>
          </a:p>
          <a:p>
            <a:pPr marL="568325" lvl="1" indent="-342900">
              <a:buFont typeface="+mj-lt"/>
              <a:buAutoNum type="alphaUcPeriod"/>
            </a:pPr>
            <a:r>
              <a:rPr lang="en-US" altLang="zh-TW" dirty="0" smtClean="0"/>
              <a:t>The </a:t>
            </a:r>
            <a:r>
              <a:rPr lang="en-US" altLang="zh-TW" dirty="0"/>
              <a:t>R3 router ID is configured on R6.</a:t>
            </a:r>
            <a:endParaRPr lang="zh-TW" altLang="en-US" dirty="0"/>
          </a:p>
        </p:txBody>
      </p:sp>
      <p:sp>
        <p:nvSpPr>
          <p:cNvPr id="3" name="標題 2"/>
          <p:cNvSpPr>
            <a:spLocks noGrp="1"/>
          </p:cNvSpPr>
          <p:nvPr>
            <p:ph type="title"/>
          </p:nvPr>
        </p:nvSpPr>
        <p:spPr/>
        <p:txBody>
          <a:bodyPr/>
          <a:lstStyle/>
          <a:p>
            <a:r>
              <a:rPr lang="en-US" altLang="zh-TW" dirty="0" smtClean="0"/>
              <a:t>286 Skill</a:t>
            </a:r>
            <a:endParaRPr lang="zh-TW" altLang="en-US" dirty="0"/>
          </a:p>
        </p:txBody>
      </p:sp>
      <p:sp>
        <p:nvSpPr>
          <p:cNvPr id="4" name="圓角矩形 3"/>
          <p:cNvSpPr/>
          <p:nvPr/>
        </p:nvSpPr>
        <p:spPr>
          <a:xfrm>
            <a:off x="239713" y="3184572"/>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2724606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287 Skill</a:t>
            </a:r>
            <a:endParaRPr lang="zh-TW" altLang="en-US" dirty="0"/>
          </a:p>
        </p:txBody>
      </p:sp>
      <p:pic>
        <p:nvPicPr>
          <p:cNvPr id="3" name="圖片 2"/>
          <p:cNvPicPr>
            <a:picLocks noChangeAspect="1"/>
          </p:cNvPicPr>
          <p:nvPr/>
        </p:nvPicPr>
        <p:blipFill>
          <a:blip r:embed="rId2"/>
          <a:stretch>
            <a:fillRect/>
          </a:stretch>
        </p:blipFill>
        <p:spPr>
          <a:xfrm>
            <a:off x="500257" y="1134047"/>
            <a:ext cx="8143486" cy="4589906"/>
          </a:xfrm>
          <a:prstGeom prst="rect">
            <a:avLst/>
          </a:prstGeom>
        </p:spPr>
      </p:pic>
    </p:spTree>
    <p:extLst>
      <p:ext uri="{BB962C8B-B14F-4D97-AF65-F5344CB8AC3E}">
        <p14:creationId xmlns:p14="http://schemas.microsoft.com/office/powerpoint/2010/main" val="25318824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The loopback interfaces on R4 with the IP addresses of 10.4.4.4 /32, 10.4.4.5/32. and </a:t>
            </a:r>
            <a:r>
              <a:rPr lang="en-US" altLang="zh-TW" dirty="0" smtClean="0"/>
              <a:t>10.4.4.6/32 are </a:t>
            </a:r>
            <a:r>
              <a:rPr lang="en-US" altLang="zh-TW" dirty="0"/>
              <a:t>not appearing in the routing table of R5 Why are the interfaces missing?</a:t>
            </a:r>
          </a:p>
          <a:p>
            <a:pPr marL="568325" lvl="1" indent="-342900">
              <a:buFont typeface="+mj-lt"/>
              <a:buAutoNum type="alphaUcPeriod"/>
            </a:pPr>
            <a:r>
              <a:rPr lang="en-US" altLang="zh-TW" dirty="0" smtClean="0"/>
              <a:t>The </a:t>
            </a:r>
            <a:r>
              <a:rPr lang="en-US" altLang="zh-TW" dirty="0"/>
              <a:t>interfaces are shutdown, so they are not being advertised.</a:t>
            </a:r>
          </a:p>
          <a:p>
            <a:pPr marL="568325" lvl="1" indent="-342900">
              <a:buFont typeface="+mj-lt"/>
              <a:buAutoNum type="alphaUcPeriod"/>
            </a:pPr>
            <a:r>
              <a:rPr lang="en-US" altLang="zh-TW" dirty="0" smtClean="0"/>
              <a:t>R4 </a:t>
            </a:r>
            <a:r>
              <a:rPr lang="en-US" altLang="zh-TW" dirty="0"/>
              <a:t>has been incorrectly configured to be in another AS, so it does not peer with R5.</a:t>
            </a:r>
          </a:p>
          <a:p>
            <a:pPr marL="568325" lvl="1" indent="-342900">
              <a:buFont typeface="+mj-lt"/>
              <a:buAutoNum type="alphaUcPeriod"/>
            </a:pPr>
            <a:r>
              <a:rPr lang="en-US" altLang="zh-TW" dirty="0" smtClean="0"/>
              <a:t>Automatic </a:t>
            </a:r>
            <a:r>
              <a:rPr lang="en-US" altLang="zh-TW" dirty="0"/>
              <a:t>summarization is enabled, so only the 10.0.0.0 network is displayed.</a:t>
            </a:r>
          </a:p>
          <a:p>
            <a:pPr marL="568325" lvl="1" indent="-342900">
              <a:buFont typeface="+mj-lt"/>
              <a:buAutoNum type="alphaUcPeriod"/>
            </a:pPr>
            <a:r>
              <a:rPr lang="en-US" altLang="zh-TW" dirty="0" smtClean="0"/>
              <a:t>The </a:t>
            </a:r>
            <a:r>
              <a:rPr lang="en-US" altLang="zh-TW" dirty="0"/>
              <a:t>loopback addresses haven't been advertised, and the network command is missing on R4.</a:t>
            </a:r>
            <a:endParaRPr lang="zh-TW" altLang="en-US" dirty="0"/>
          </a:p>
        </p:txBody>
      </p:sp>
      <p:sp>
        <p:nvSpPr>
          <p:cNvPr id="3" name="標題 2"/>
          <p:cNvSpPr>
            <a:spLocks noGrp="1"/>
          </p:cNvSpPr>
          <p:nvPr>
            <p:ph type="title"/>
          </p:nvPr>
        </p:nvSpPr>
        <p:spPr/>
        <p:txBody>
          <a:bodyPr/>
          <a:lstStyle/>
          <a:p>
            <a:r>
              <a:rPr lang="en-US" altLang="zh-TW" dirty="0" smtClean="0"/>
              <a:t>287 Skill</a:t>
            </a:r>
            <a:endParaRPr lang="zh-TW" altLang="en-US" dirty="0"/>
          </a:p>
        </p:txBody>
      </p:sp>
      <p:sp>
        <p:nvSpPr>
          <p:cNvPr id="4" name="圓角矩形 3"/>
          <p:cNvSpPr/>
          <p:nvPr/>
        </p:nvSpPr>
        <p:spPr>
          <a:xfrm>
            <a:off x="239713" y="2270175"/>
            <a:ext cx="8693072" cy="620509"/>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8732633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288 Skill</a:t>
            </a:r>
            <a:endParaRPr lang="zh-TW" altLang="en-US" dirty="0"/>
          </a:p>
        </p:txBody>
      </p:sp>
      <p:pic>
        <p:nvPicPr>
          <p:cNvPr id="3" name="圖片 2"/>
          <p:cNvPicPr>
            <a:picLocks noChangeAspect="1"/>
          </p:cNvPicPr>
          <p:nvPr/>
        </p:nvPicPr>
        <p:blipFill>
          <a:blip r:embed="rId2"/>
          <a:stretch>
            <a:fillRect/>
          </a:stretch>
        </p:blipFill>
        <p:spPr>
          <a:xfrm>
            <a:off x="500257" y="1134047"/>
            <a:ext cx="8143486" cy="4589906"/>
          </a:xfrm>
          <a:prstGeom prst="rect">
            <a:avLst/>
          </a:prstGeom>
        </p:spPr>
      </p:pic>
    </p:spTree>
    <p:extLst>
      <p:ext uri="{BB962C8B-B14F-4D97-AF65-F5344CB8AC3E}">
        <p14:creationId xmlns:p14="http://schemas.microsoft.com/office/powerpoint/2010/main" val="16451074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pPr marL="568325" lvl="1" indent="-342900">
              <a:buFont typeface="+mj-lt"/>
              <a:buAutoNum type="alphaUcPeriod"/>
            </a:pPr>
            <a:r>
              <a:rPr lang="en-US" altLang="zh-TW" dirty="0"/>
              <a:t>The cable that is connected to S0/0 on </a:t>
            </a:r>
            <a:r>
              <a:rPr lang="en-US" altLang="zh-TW" dirty="0" err="1"/>
              <a:t>RouterA</a:t>
            </a:r>
            <a:r>
              <a:rPr lang="en-US" altLang="zh-TW" dirty="0"/>
              <a:t> is faulty.</a:t>
            </a:r>
          </a:p>
          <a:p>
            <a:pPr marL="568325" lvl="1" indent="-342900">
              <a:buFont typeface="+mj-lt"/>
              <a:buAutoNum type="alphaUcPeriod"/>
            </a:pPr>
            <a:r>
              <a:rPr lang="en-US" altLang="zh-TW" dirty="0" smtClean="0"/>
              <a:t>Interface </a:t>
            </a:r>
            <a:r>
              <a:rPr lang="en-US" altLang="zh-TW" dirty="0"/>
              <a:t>S0/0 on </a:t>
            </a:r>
            <a:r>
              <a:rPr lang="en-US" altLang="zh-TW" dirty="0" err="1"/>
              <a:t>RouterB</a:t>
            </a:r>
            <a:r>
              <a:rPr lang="en-US" altLang="zh-TW" dirty="0"/>
              <a:t> is administratively down.</a:t>
            </a:r>
          </a:p>
          <a:p>
            <a:pPr marL="568325" lvl="1" indent="-342900">
              <a:buFont typeface="+mj-lt"/>
              <a:buAutoNum type="alphaUcPeriod"/>
            </a:pPr>
            <a:r>
              <a:rPr lang="en-US" altLang="zh-TW" dirty="0" smtClean="0"/>
              <a:t>Interface </a:t>
            </a:r>
            <a:r>
              <a:rPr lang="en-US" altLang="zh-TW" dirty="0"/>
              <a:t>S0/0 on </a:t>
            </a:r>
            <a:r>
              <a:rPr lang="en-US" altLang="zh-TW" dirty="0" err="1"/>
              <a:t>RouterA</a:t>
            </a:r>
            <a:r>
              <a:rPr lang="en-US" altLang="zh-TW" dirty="0"/>
              <a:t> is configured with an incorrect subnet mask.</a:t>
            </a:r>
          </a:p>
          <a:p>
            <a:pPr marL="568325" lvl="1" indent="-342900">
              <a:buFont typeface="+mj-lt"/>
              <a:buAutoNum type="alphaUcPeriod"/>
            </a:pPr>
            <a:r>
              <a:rPr lang="en-US" altLang="zh-TW" dirty="0" smtClean="0"/>
              <a:t>The </a:t>
            </a:r>
            <a:r>
              <a:rPr lang="en-US" altLang="zh-TW" dirty="0"/>
              <a:t>IP address that is configured on S0/0 of </a:t>
            </a:r>
            <a:r>
              <a:rPr lang="en-US" altLang="zh-TW" dirty="0" err="1"/>
              <a:t>RouterB</a:t>
            </a:r>
            <a:r>
              <a:rPr lang="en-US" altLang="zh-TW" dirty="0"/>
              <a:t> is not in the correct subnet.</a:t>
            </a:r>
          </a:p>
          <a:p>
            <a:pPr marL="568325" lvl="1" indent="-342900">
              <a:buFont typeface="+mj-lt"/>
              <a:buAutoNum type="alphaUcPeriod"/>
            </a:pPr>
            <a:r>
              <a:rPr lang="en-US" altLang="zh-TW" dirty="0" smtClean="0"/>
              <a:t>Interface </a:t>
            </a:r>
            <a:r>
              <a:rPr lang="en-US" altLang="zh-TW" dirty="0"/>
              <a:t>S0/0 on </a:t>
            </a:r>
            <a:r>
              <a:rPr lang="en-US" altLang="zh-TW" dirty="0" err="1"/>
              <a:t>RouterA</a:t>
            </a:r>
            <a:r>
              <a:rPr lang="en-US" altLang="zh-TW" dirty="0"/>
              <a:t> is not receiving a clock signal from the CSU/DSU.</a:t>
            </a:r>
          </a:p>
          <a:p>
            <a:pPr marL="568325" lvl="1" indent="-342900">
              <a:buFont typeface="+mj-lt"/>
              <a:buAutoNum type="alphaUcPeriod"/>
            </a:pPr>
            <a:r>
              <a:rPr lang="en-US" altLang="zh-TW" dirty="0" smtClean="0"/>
              <a:t>The </a:t>
            </a:r>
            <a:r>
              <a:rPr lang="en-US" altLang="zh-TW" dirty="0"/>
              <a:t>encapsulation that is configured on S0/0 of </a:t>
            </a:r>
            <a:r>
              <a:rPr lang="en-US" altLang="zh-TW" dirty="0" err="1"/>
              <a:t>RouterB</a:t>
            </a:r>
            <a:r>
              <a:rPr lang="en-US" altLang="zh-TW" dirty="0"/>
              <a:t> does not match the encapsulation </a:t>
            </a:r>
            <a:r>
              <a:rPr lang="en-US" altLang="zh-TW" dirty="0" smtClean="0"/>
              <a:t>that is </a:t>
            </a:r>
            <a:r>
              <a:rPr lang="en-US" altLang="zh-TW" dirty="0"/>
              <a:t>configured on S0/0 of </a:t>
            </a:r>
            <a:r>
              <a:rPr lang="en-US" altLang="zh-TW" dirty="0" err="1"/>
              <a:t>RouterA</a:t>
            </a:r>
            <a:r>
              <a:rPr lang="en-US" altLang="zh-TW" dirty="0"/>
              <a:t>.</a:t>
            </a:r>
            <a:endParaRPr lang="zh-TW" altLang="en-US" dirty="0"/>
          </a:p>
        </p:txBody>
      </p:sp>
      <p:sp>
        <p:nvSpPr>
          <p:cNvPr id="3" name="標題 2"/>
          <p:cNvSpPr>
            <a:spLocks noGrp="1"/>
          </p:cNvSpPr>
          <p:nvPr>
            <p:ph type="title"/>
          </p:nvPr>
        </p:nvSpPr>
        <p:spPr/>
        <p:txBody>
          <a:bodyPr/>
          <a:lstStyle/>
          <a:p>
            <a:r>
              <a:rPr lang="en-US" altLang="zh-TW" dirty="0" smtClean="0"/>
              <a:t>255</a:t>
            </a:r>
            <a:endParaRPr lang="zh-TW" altLang="en-US" dirty="0"/>
          </a:p>
        </p:txBody>
      </p:sp>
      <p:sp>
        <p:nvSpPr>
          <p:cNvPr id="4" name="圓角矩形 3"/>
          <p:cNvSpPr/>
          <p:nvPr/>
        </p:nvSpPr>
        <p:spPr>
          <a:xfrm>
            <a:off x="239713" y="2506154"/>
            <a:ext cx="8693072" cy="355033"/>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5" name="圓角矩形 4"/>
          <p:cNvSpPr/>
          <p:nvPr/>
        </p:nvSpPr>
        <p:spPr>
          <a:xfrm>
            <a:off x="239713" y="2861187"/>
            <a:ext cx="8693072" cy="604684"/>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233633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Which path does traffic take from R1 to R5?</a:t>
            </a:r>
          </a:p>
          <a:p>
            <a:pPr marL="568325" lvl="1" indent="-342900">
              <a:buFont typeface="+mj-lt"/>
              <a:buAutoNum type="alphaUcPeriod"/>
            </a:pPr>
            <a:r>
              <a:rPr lang="en-US" altLang="zh-TW" dirty="0" smtClean="0"/>
              <a:t>The </a:t>
            </a:r>
            <a:r>
              <a:rPr lang="en-US" altLang="zh-TW" dirty="0"/>
              <a:t>traffic goes through R2.</a:t>
            </a:r>
          </a:p>
          <a:p>
            <a:pPr marL="568325" lvl="1" indent="-342900">
              <a:buFont typeface="+mj-lt"/>
              <a:buAutoNum type="alphaUcPeriod"/>
            </a:pPr>
            <a:r>
              <a:rPr lang="en-US" altLang="zh-TW" dirty="0" smtClean="0"/>
              <a:t>The </a:t>
            </a:r>
            <a:r>
              <a:rPr lang="en-US" altLang="zh-TW" dirty="0"/>
              <a:t>traffic goes through R3.</a:t>
            </a:r>
          </a:p>
          <a:p>
            <a:pPr marL="568325" lvl="1" indent="-342900">
              <a:buFont typeface="+mj-lt"/>
              <a:buAutoNum type="alphaUcPeriod"/>
            </a:pPr>
            <a:r>
              <a:rPr lang="en-US" altLang="zh-TW" dirty="0" smtClean="0"/>
              <a:t>The </a:t>
            </a:r>
            <a:r>
              <a:rPr lang="en-US" altLang="zh-TW" dirty="0"/>
              <a:t>traffic is equally load-balanced over R2 and R3.</a:t>
            </a:r>
          </a:p>
          <a:p>
            <a:pPr marL="568325" lvl="1" indent="-342900">
              <a:buFont typeface="+mj-lt"/>
              <a:buAutoNum type="alphaUcPeriod"/>
            </a:pPr>
            <a:r>
              <a:rPr lang="en-US" altLang="zh-TW" dirty="0" smtClean="0"/>
              <a:t>The </a:t>
            </a:r>
            <a:r>
              <a:rPr lang="en-US" altLang="zh-TW" dirty="0"/>
              <a:t>traffic is unequally load-balanced over R2 and R3.</a:t>
            </a:r>
            <a:endParaRPr lang="zh-TW" altLang="en-US" dirty="0"/>
          </a:p>
        </p:txBody>
      </p:sp>
      <p:sp>
        <p:nvSpPr>
          <p:cNvPr id="3" name="標題 2"/>
          <p:cNvSpPr>
            <a:spLocks noGrp="1"/>
          </p:cNvSpPr>
          <p:nvPr>
            <p:ph type="title"/>
          </p:nvPr>
        </p:nvSpPr>
        <p:spPr/>
        <p:txBody>
          <a:bodyPr/>
          <a:lstStyle/>
          <a:p>
            <a:r>
              <a:rPr lang="en-US" altLang="zh-TW" dirty="0" smtClean="0"/>
              <a:t>288 Skill</a:t>
            </a:r>
            <a:endParaRPr lang="zh-TW" altLang="en-US" dirty="0"/>
          </a:p>
        </p:txBody>
      </p:sp>
      <p:sp>
        <p:nvSpPr>
          <p:cNvPr id="4" name="圓角矩形 3"/>
          <p:cNvSpPr/>
          <p:nvPr/>
        </p:nvSpPr>
        <p:spPr>
          <a:xfrm>
            <a:off x="239713" y="1282030"/>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20430197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289 Skill</a:t>
            </a:r>
            <a:endParaRPr lang="zh-TW" altLang="en-US" dirty="0"/>
          </a:p>
        </p:txBody>
      </p:sp>
      <p:pic>
        <p:nvPicPr>
          <p:cNvPr id="3" name="圖片 2"/>
          <p:cNvPicPr>
            <a:picLocks noChangeAspect="1"/>
          </p:cNvPicPr>
          <p:nvPr/>
        </p:nvPicPr>
        <p:blipFill>
          <a:blip r:embed="rId2"/>
          <a:stretch>
            <a:fillRect/>
          </a:stretch>
        </p:blipFill>
        <p:spPr>
          <a:xfrm>
            <a:off x="500257" y="1134047"/>
            <a:ext cx="8143486" cy="4589906"/>
          </a:xfrm>
          <a:prstGeom prst="rect">
            <a:avLst/>
          </a:prstGeom>
        </p:spPr>
      </p:pic>
    </p:spTree>
    <p:extLst>
      <p:ext uri="{BB962C8B-B14F-4D97-AF65-F5344CB8AC3E}">
        <p14:creationId xmlns:p14="http://schemas.microsoft.com/office/powerpoint/2010/main" val="17695185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Router R6 does not form an EIGRP neighbor relationship correctly with router R1. What is </a:t>
            </a:r>
            <a:r>
              <a:rPr lang="en-US" altLang="zh-TW" dirty="0" smtClean="0"/>
              <a:t>the cause </a:t>
            </a:r>
            <a:r>
              <a:rPr lang="en-US" altLang="zh-TW" dirty="0"/>
              <a:t>for this misconfiguration?</a:t>
            </a:r>
          </a:p>
          <a:p>
            <a:pPr marL="568325" lvl="1" indent="-342900">
              <a:buFont typeface="+mj-lt"/>
              <a:buAutoNum type="alphaUcPeriod"/>
            </a:pPr>
            <a:r>
              <a:rPr lang="en-US" altLang="zh-TW" dirty="0" smtClean="0"/>
              <a:t>The </a:t>
            </a:r>
            <a:r>
              <a:rPr lang="en-US" altLang="zh-TW" dirty="0"/>
              <a:t>K values mismatch.</a:t>
            </a:r>
          </a:p>
          <a:p>
            <a:pPr marL="568325" lvl="1" indent="-342900">
              <a:buFont typeface="+mj-lt"/>
              <a:buAutoNum type="alphaUcPeriod"/>
            </a:pPr>
            <a:r>
              <a:rPr lang="en-US" altLang="zh-TW" dirty="0" smtClean="0"/>
              <a:t>The </a:t>
            </a:r>
            <a:r>
              <a:rPr lang="en-US" altLang="zh-TW" dirty="0"/>
              <a:t>AS does not match.</a:t>
            </a:r>
          </a:p>
          <a:p>
            <a:pPr marL="568325" lvl="1" indent="-342900">
              <a:buFont typeface="+mj-lt"/>
              <a:buAutoNum type="alphaUcPeriod"/>
            </a:pPr>
            <a:r>
              <a:rPr lang="en-US" altLang="zh-TW" dirty="0" smtClean="0"/>
              <a:t>The </a:t>
            </a:r>
            <a:r>
              <a:rPr lang="en-US" altLang="zh-TW" dirty="0"/>
              <a:t>network command is missing.</a:t>
            </a:r>
          </a:p>
          <a:p>
            <a:pPr marL="568325" lvl="1" indent="-342900">
              <a:buFont typeface="+mj-lt"/>
              <a:buAutoNum type="alphaUcPeriod"/>
            </a:pPr>
            <a:r>
              <a:rPr lang="en-US" altLang="zh-TW" dirty="0" smtClean="0"/>
              <a:t>The </a:t>
            </a:r>
            <a:r>
              <a:rPr lang="en-US" altLang="zh-TW" dirty="0"/>
              <a:t>passive-interface command is enabled.</a:t>
            </a:r>
            <a:endParaRPr lang="zh-TW" altLang="en-US" dirty="0"/>
          </a:p>
        </p:txBody>
      </p:sp>
      <p:sp>
        <p:nvSpPr>
          <p:cNvPr id="3" name="標題 2"/>
          <p:cNvSpPr>
            <a:spLocks noGrp="1"/>
          </p:cNvSpPr>
          <p:nvPr>
            <p:ph type="title"/>
          </p:nvPr>
        </p:nvSpPr>
        <p:spPr/>
        <p:txBody>
          <a:bodyPr/>
          <a:lstStyle/>
          <a:p>
            <a:r>
              <a:rPr lang="en-US" altLang="zh-TW" dirty="0" smtClean="0"/>
              <a:t>289 Skill</a:t>
            </a:r>
            <a:endParaRPr lang="zh-TW" altLang="en-US" dirty="0"/>
          </a:p>
        </p:txBody>
      </p:sp>
      <p:sp>
        <p:nvSpPr>
          <p:cNvPr id="4" name="圓角矩形 3"/>
          <p:cNvSpPr/>
          <p:nvPr/>
        </p:nvSpPr>
        <p:spPr>
          <a:xfrm>
            <a:off x="239713" y="2594638"/>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4751182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290 Skill</a:t>
            </a:r>
            <a:endParaRPr lang="zh-TW" altLang="en-US" dirty="0"/>
          </a:p>
        </p:txBody>
      </p:sp>
      <p:pic>
        <p:nvPicPr>
          <p:cNvPr id="3" name="圖片 2"/>
          <p:cNvPicPr>
            <a:picLocks noChangeAspect="1"/>
          </p:cNvPicPr>
          <p:nvPr/>
        </p:nvPicPr>
        <p:blipFill>
          <a:blip r:embed="rId2"/>
          <a:stretch>
            <a:fillRect/>
          </a:stretch>
        </p:blipFill>
        <p:spPr>
          <a:xfrm>
            <a:off x="500257" y="1134047"/>
            <a:ext cx="8143486" cy="4589906"/>
          </a:xfrm>
          <a:prstGeom prst="rect">
            <a:avLst/>
          </a:prstGeom>
        </p:spPr>
      </p:pic>
    </p:spTree>
    <p:extLst>
      <p:ext uri="{BB962C8B-B14F-4D97-AF65-F5344CB8AC3E}">
        <p14:creationId xmlns:p14="http://schemas.microsoft.com/office/powerpoint/2010/main" val="945340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Why are the pings failing?</a:t>
            </a:r>
          </a:p>
          <a:p>
            <a:pPr marL="568325" lvl="1" indent="-342900">
              <a:buFont typeface="+mj-lt"/>
              <a:buAutoNum type="alphaUcPeriod"/>
            </a:pPr>
            <a:r>
              <a:rPr lang="en-US" altLang="zh-TW" dirty="0" smtClean="0"/>
              <a:t>The </a:t>
            </a:r>
            <a:r>
              <a:rPr lang="en-US" altLang="zh-TW" dirty="0"/>
              <a:t>network statement is missing on R5.</a:t>
            </a:r>
          </a:p>
          <a:p>
            <a:pPr marL="568325" lvl="1" indent="-342900">
              <a:buFont typeface="+mj-lt"/>
              <a:buAutoNum type="alphaUcPeriod"/>
            </a:pPr>
            <a:r>
              <a:rPr lang="en-US" altLang="zh-TW" dirty="0" smtClean="0"/>
              <a:t>The </a:t>
            </a:r>
            <a:r>
              <a:rPr lang="en-US" altLang="zh-TW" dirty="0"/>
              <a:t>loopback interface is shut down on R5.</a:t>
            </a:r>
          </a:p>
          <a:p>
            <a:pPr marL="568325" lvl="1" indent="-342900">
              <a:buFont typeface="+mj-lt"/>
              <a:buAutoNum type="alphaUcPeriod"/>
            </a:pPr>
            <a:r>
              <a:rPr lang="en-US" altLang="zh-TW" dirty="0" smtClean="0"/>
              <a:t>The </a:t>
            </a:r>
            <a:r>
              <a:rPr lang="en-US" altLang="zh-TW" dirty="0"/>
              <a:t>network statement is missing on R1.</a:t>
            </a:r>
          </a:p>
          <a:p>
            <a:pPr marL="568325" lvl="1" indent="-342900">
              <a:buFont typeface="+mj-lt"/>
              <a:buAutoNum type="alphaUcPeriod"/>
            </a:pPr>
            <a:r>
              <a:rPr lang="en-US" altLang="zh-TW" dirty="0" smtClean="0"/>
              <a:t>The </a:t>
            </a:r>
            <a:r>
              <a:rPr lang="en-US" altLang="zh-TW" dirty="0"/>
              <a:t>IP address that is configured on the Lo1 interface on R5 is incorrect.</a:t>
            </a:r>
            <a:endParaRPr lang="zh-TW" altLang="en-US" dirty="0"/>
          </a:p>
        </p:txBody>
      </p:sp>
      <p:sp>
        <p:nvSpPr>
          <p:cNvPr id="3" name="標題 2"/>
          <p:cNvSpPr>
            <a:spLocks noGrp="1"/>
          </p:cNvSpPr>
          <p:nvPr>
            <p:ph type="title"/>
          </p:nvPr>
        </p:nvSpPr>
        <p:spPr/>
        <p:txBody>
          <a:bodyPr/>
          <a:lstStyle/>
          <a:p>
            <a:r>
              <a:rPr lang="en-US" altLang="zh-TW" dirty="0" smtClean="0"/>
              <a:t>290 Skill</a:t>
            </a:r>
            <a:endParaRPr lang="zh-TW" altLang="en-US" dirty="0"/>
          </a:p>
        </p:txBody>
      </p:sp>
      <p:sp>
        <p:nvSpPr>
          <p:cNvPr id="4" name="圓角矩形 3"/>
          <p:cNvSpPr/>
          <p:nvPr/>
        </p:nvSpPr>
        <p:spPr>
          <a:xfrm>
            <a:off x="239713" y="1945712"/>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15823451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4" name="Group 2"/>
          <p:cNvGrpSpPr>
            <a:grpSpLocks/>
          </p:cNvGrpSpPr>
          <p:nvPr/>
        </p:nvGrpSpPr>
        <p:grpSpPr bwMode="auto">
          <a:xfrm>
            <a:off x="0" y="0"/>
            <a:ext cx="9144000" cy="4383088"/>
            <a:chOff x="0" y="0"/>
            <a:chExt cx="5760" cy="2761"/>
          </a:xfrm>
        </p:grpSpPr>
        <p:grpSp>
          <p:nvGrpSpPr>
            <p:cNvPr id="28675" name="Group 3"/>
            <p:cNvGrpSpPr>
              <a:grpSpLocks/>
            </p:cNvGrpSpPr>
            <p:nvPr/>
          </p:nvGrpSpPr>
          <p:grpSpPr bwMode="auto">
            <a:xfrm>
              <a:off x="1727" y="1485"/>
              <a:ext cx="2400" cy="1276"/>
              <a:chOff x="3272" y="1316"/>
              <a:chExt cx="1889" cy="1002"/>
            </a:xfrm>
          </p:grpSpPr>
          <p:sp>
            <p:nvSpPr>
              <p:cNvPr id="28677" name="AutoShape 4"/>
              <p:cNvSpPr>
                <a:spLocks noChangeAspect="1" noChangeArrowheads="1" noTextEdit="1"/>
              </p:cNvSpPr>
              <p:nvPr/>
            </p:nvSpPr>
            <p:spPr bwMode="auto">
              <a:xfrm>
                <a:off x="3272" y="1316"/>
                <a:ext cx="1889" cy="1002"/>
              </a:xfrm>
              <a:prstGeom prst="rect">
                <a:avLst/>
              </a:prstGeom>
              <a:noFill/>
              <a:ln w="9525">
                <a:noFill/>
                <a:miter lim="800000"/>
                <a:headEnd/>
                <a:tailEnd/>
              </a:ln>
            </p:spPr>
            <p:txBody>
              <a:bodyPr/>
              <a:lstStyle/>
              <a:p>
                <a:endParaRPr lang="zh-TW" altLang="en-US"/>
              </a:p>
            </p:txBody>
          </p:sp>
          <p:sp>
            <p:nvSpPr>
              <p:cNvPr id="28678" name="Rectangle 5"/>
              <p:cNvSpPr>
                <a:spLocks noChangeArrowheads="1"/>
              </p:cNvSpPr>
              <p:nvPr/>
            </p:nvSpPr>
            <p:spPr bwMode="auto">
              <a:xfrm>
                <a:off x="3803" y="1980"/>
                <a:ext cx="86" cy="325"/>
              </a:xfrm>
              <a:prstGeom prst="rect">
                <a:avLst/>
              </a:prstGeom>
              <a:solidFill>
                <a:srgbClr val="B21A1A"/>
              </a:solidFill>
              <a:ln w="9525">
                <a:noFill/>
                <a:miter lim="800000"/>
                <a:headEnd/>
                <a:tailEnd/>
              </a:ln>
            </p:spPr>
            <p:txBody>
              <a:bodyPr/>
              <a:lstStyle/>
              <a:p>
                <a:endParaRPr lang="zh-TW" altLang="en-US">
                  <a:ea typeface="新細明體" pitchFamily="18" charset="-120"/>
                </a:endParaRPr>
              </a:p>
            </p:txBody>
          </p:sp>
          <p:sp>
            <p:nvSpPr>
              <p:cNvPr id="28679" name="Freeform 6"/>
              <p:cNvSpPr>
                <a:spLocks/>
              </p:cNvSpPr>
              <p:nvPr/>
            </p:nvSpPr>
            <p:spPr bwMode="auto">
              <a:xfrm>
                <a:off x="4304" y="1971"/>
                <a:ext cx="249" cy="343"/>
              </a:xfrm>
              <a:custGeom>
                <a:avLst/>
                <a:gdLst>
                  <a:gd name="T0" fmla="*/ 2147483647 w 58"/>
                  <a:gd name="T1" fmla="*/ 2147483647 h 80"/>
                  <a:gd name="T2" fmla="*/ 2147483647 w 58"/>
                  <a:gd name="T3" fmla="*/ 2147483647 h 80"/>
                  <a:gd name="T4" fmla="*/ 2147483647 w 58"/>
                  <a:gd name="T5" fmla="*/ 2147483647 h 80"/>
                  <a:gd name="T6" fmla="*/ 2147483647 w 58"/>
                  <a:gd name="T7" fmla="*/ 2147483647 h 80"/>
                  <a:gd name="T8" fmla="*/ 2147483647 w 58"/>
                  <a:gd name="T9" fmla="*/ 2147483647 h 80"/>
                  <a:gd name="T10" fmla="*/ 2147483647 w 58"/>
                  <a:gd name="T11" fmla="*/ 2147483647 h 80"/>
                  <a:gd name="T12" fmla="*/ 2147483647 w 58"/>
                  <a:gd name="T13" fmla="*/ 2147483647 h 80"/>
                  <a:gd name="T14" fmla="*/ 0 w 58"/>
                  <a:gd name="T15" fmla="*/ 2147483647 h 80"/>
                  <a:gd name="T16" fmla="*/ 2147483647 w 58"/>
                  <a:gd name="T17" fmla="*/ 0 h 80"/>
                  <a:gd name="T18" fmla="*/ 2147483647 w 58"/>
                  <a:gd name="T19" fmla="*/ 503797796 h 80"/>
                  <a:gd name="T20" fmla="*/ 2147483647 w 58"/>
                  <a:gd name="T21" fmla="*/ 2147483647 h 8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80"/>
                  <a:gd name="T35" fmla="*/ 58 w 58"/>
                  <a:gd name="T36" fmla="*/ 80 h 8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solidFill>
                <a:srgbClr val="B21A1A"/>
              </a:solidFill>
              <a:ln w="9525">
                <a:noFill/>
                <a:round/>
                <a:headEnd/>
                <a:tailEnd/>
              </a:ln>
            </p:spPr>
            <p:txBody>
              <a:bodyPr/>
              <a:lstStyle/>
              <a:p>
                <a:endParaRPr lang="zh-TW" altLang="en-US"/>
              </a:p>
            </p:txBody>
          </p:sp>
          <p:sp>
            <p:nvSpPr>
              <p:cNvPr id="28680" name="Freeform 7"/>
              <p:cNvSpPr>
                <a:spLocks/>
              </p:cNvSpPr>
              <p:nvPr/>
            </p:nvSpPr>
            <p:spPr bwMode="auto">
              <a:xfrm>
                <a:off x="3443" y="1971"/>
                <a:ext cx="249" cy="343"/>
              </a:xfrm>
              <a:custGeom>
                <a:avLst/>
                <a:gdLst>
                  <a:gd name="T0" fmla="*/ 2147483647 w 58"/>
                  <a:gd name="T1" fmla="*/ 2147483647 h 80"/>
                  <a:gd name="T2" fmla="*/ 2147483647 w 58"/>
                  <a:gd name="T3" fmla="*/ 2147483647 h 80"/>
                  <a:gd name="T4" fmla="*/ 2147483647 w 58"/>
                  <a:gd name="T5" fmla="*/ 2147483647 h 80"/>
                  <a:gd name="T6" fmla="*/ 2147483647 w 58"/>
                  <a:gd name="T7" fmla="*/ 2147483647 h 80"/>
                  <a:gd name="T8" fmla="*/ 2147483647 w 58"/>
                  <a:gd name="T9" fmla="*/ 2147483647 h 80"/>
                  <a:gd name="T10" fmla="*/ 2147483647 w 58"/>
                  <a:gd name="T11" fmla="*/ 2147483647 h 80"/>
                  <a:gd name="T12" fmla="*/ 2147483647 w 58"/>
                  <a:gd name="T13" fmla="*/ 2147483647 h 80"/>
                  <a:gd name="T14" fmla="*/ 0 w 58"/>
                  <a:gd name="T15" fmla="*/ 2147483647 h 80"/>
                  <a:gd name="T16" fmla="*/ 2147483647 w 58"/>
                  <a:gd name="T17" fmla="*/ 0 h 80"/>
                  <a:gd name="T18" fmla="*/ 2147483647 w 58"/>
                  <a:gd name="T19" fmla="*/ 503797796 h 80"/>
                  <a:gd name="T20" fmla="*/ 2147483647 w 58"/>
                  <a:gd name="T21" fmla="*/ 2147483647 h 8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
                  <a:gd name="T34" fmla="*/ 0 h 80"/>
                  <a:gd name="T35" fmla="*/ 58 w 58"/>
                  <a:gd name="T36" fmla="*/ 80 h 8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solidFill>
                <a:srgbClr val="B21A1A"/>
              </a:solidFill>
              <a:ln w="9525">
                <a:noFill/>
                <a:round/>
                <a:headEnd/>
                <a:tailEnd/>
              </a:ln>
            </p:spPr>
            <p:txBody>
              <a:bodyPr/>
              <a:lstStyle/>
              <a:p>
                <a:endParaRPr lang="zh-TW" altLang="en-US"/>
              </a:p>
            </p:txBody>
          </p:sp>
          <p:sp>
            <p:nvSpPr>
              <p:cNvPr id="28681" name="Freeform 8"/>
              <p:cNvSpPr>
                <a:spLocks noEditPoints="1"/>
              </p:cNvSpPr>
              <p:nvPr/>
            </p:nvSpPr>
            <p:spPr bwMode="auto">
              <a:xfrm>
                <a:off x="4643" y="1971"/>
                <a:ext cx="342" cy="343"/>
              </a:xfrm>
              <a:custGeom>
                <a:avLst/>
                <a:gdLst>
                  <a:gd name="T0" fmla="*/ 2147483647 w 80"/>
                  <a:gd name="T1" fmla="*/ 2147483647 h 80"/>
                  <a:gd name="T2" fmla="*/ 2147483647 w 80"/>
                  <a:gd name="T3" fmla="*/ 2147483647 h 80"/>
                  <a:gd name="T4" fmla="*/ 0 w 80"/>
                  <a:gd name="T5" fmla="*/ 2147483647 h 80"/>
                  <a:gd name="T6" fmla="*/ 2147483647 w 80"/>
                  <a:gd name="T7" fmla="*/ 0 h 80"/>
                  <a:gd name="T8" fmla="*/ 2147483647 w 80"/>
                  <a:gd name="T9" fmla="*/ 2147483647 h 80"/>
                  <a:gd name="T10" fmla="*/ 2147483647 w 80"/>
                  <a:gd name="T11" fmla="*/ 2147483647 h 80"/>
                  <a:gd name="T12" fmla="*/ 2147483647 w 80"/>
                  <a:gd name="T13" fmla="*/ 2147483647 h 80"/>
                  <a:gd name="T14" fmla="*/ 2147483647 w 80"/>
                  <a:gd name="T15" fmla="*/ 2147483647 h 80"/>
                  <a:gd name="T16" fmla="*/ 2147483647 w 80"/>
                  <a:gd name="T17" fmla="*/ 2147483647 h 80"/>
                  <a:gd name="T18" fmla="*/ 2147483647 w 80"/>
                  <a:gd name="T19" fmla="*/ 2147483647 h 8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80"/>
                  <a:gd name="T31" fmla="*/ 0 h 80"/>
                  <a:gd name="T32" fmla="*/ 80 w 80"/>
                  <a:gd name="T33" fmla="*/ 80 h 8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solidFill>
                <a:srgbClr val="B21A1A"/>
              </a:solidFill>
              <a:ln w="9525">
                <a:noFill/>
                <a:round/>
                <a:headEnd/>
                <a:tailEnd/>
              </a:ln>
            </p:spPr>
            <p:txBody>
              <a:bodyPr/>
              <a:lstStyle/>
              <a:p>
                <a:endParaRPr lang="zh-TW" altLang="en-US"/>
              </a:p>
            </p:txBody>
          </p:sp>
          <p:sp>
            <p:nvSpPr>
              <p:cNvPr id="28682" name="Freeform 9"/>
              <p:cNvSpPr>
                <a:spLocks/>
              </p:cNvSpPr>
              <p:nvPr/>
            </p:nvSpPr>
            <p:spPr bwMode="auto">
              <a:xfrm>
                <a:off x="4000" y="1971"/>
                <a:ext cx="223" cy="343"/>
              </a:xfrm>
              <a:custGeom>
                <a:avLst/>
                <a:gdLst>
                  <a:gd name="T0" fmla="*/ 2147483647 w 52"/>
                  <a:gd name="T1" fmla="*/ 2147483647 h 80"/>
                  <a:gd name="T2" fmla="*/ 2147483647 w 52"/>
                  <a:gd name="T3" fmla="*/ 2147483647 h 80"/>
                  <a:gd name="T4" fmla="*/ 2147483647 w 52"/>
                  <a:gd name="T5" fmla="*/ 2147483647 h 80"/>
                  <a:gd name="T6" fmla="*/ 2147483647 w 52"/>
                  <a:gd name="T7" fmla="*/ 2147483647 h 80"/>
                  <a:gd name="T8" fmla="*/ 2147483647 w 52"/>
                  <a:gd name="T9" fmla="*/ 2147483647 h 80"/>
                  <a:gd name="T10" fmla="*/ 2147483647 w 52"/>
                  <a:gd name="T11" fmla="*/ 2147483647 h 80"/>
                  <a:gd name="T12" fmla="*/ 2147483647 w 52"/>
                  <a:gd name="T13" fmla="*/ 2147483647 h 80"/>
                  <a:gd name="T14" fmla="*/ 0 w 52"/>
                  <a:gd name="T15" fmla="*/ 2147483647 h 80"/>
                  <a:gd name="T16" fmla="*/ 0 w 52"/>
                  <a:gd name="T17" fmla="*/ 2147483647 h 80"/>
                  <a:gd name="T18" fmla="*/ 2147483647 w 52"/>
                  <a:gd name="T19" fmla="*/ 2147483647 h 80"/>
                  <a:gd name="T20" fmla="*/ 2147483647 w 52"/>
                  <a:gd name="T21" fmla="*/ 2147483647 h 80"/>
                  <a:gd name="T22" fmla="*/ 2147483647 w 52"/>
                  <a:gd name="T23" fmla="*/ 2147483647 h 80"/>
                  <a:gd name="T24" fmla="*/ 2147483647 w 52"/>
                  <a:gd name="T25" fmla="*/ 2147483647 h 80"/>
                  <a:gd name="T26" fmla="*/ 0 w 52"/>
                  <a:gd name="T27" fmla="*/ 2147483647 h 80"/>
                  <a:gd name="T28" fmla="*/ 2147483647 w 52"/>
                  <a:gd name="T29" fmla="*/ 0 h 80"/>
                  <a:gd name="T30" fmla="*/ 2147483647 w 52"/>
                  <a:gd name="T31" fmla="*/ 503797796 h 80"/>
                  <a:gd name="T32" fmla="*/ 2147483647 w 52"/>
                  <a:gd name="T33" fmla="*/ 2147483647 h 8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52"/>
                  <a:gd name="T52" fmla="*/ 0 h 80"/>
                  <a:gd name="T53" fmla="*/ 52 w 52"/>
                  <a:gd name="T54" fmla="*/ 80 h 8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solidFill>
                <a:srgbClr val="B21A1A"/>
              </a:solidFill>
              <a:ln w="9525">
                <a:noFill/>
                <a:round/>
                <a:headEnd/>
                <a:tailEnd/>
              </a:ln>
            </p:spPr>
            <p:txBody>
              <a:bodyPr/>
              <a:lstStyle/>
              <a:p>
                <a:endParaRPr lang="zh-TW" altLang="en-US"/>
              </a:p>
            </p:txBody>
          </p:sp>
          <p:sp>
            <p:nvSpPr>
              <p:cNvPr id="28683" name="Freeform 10"/>
              <p:cNvSpPr>
                <a:spLocks/>
              </p:cNvSpPr>
              <p:nvPr/>
            </p:nvSpPr>
            <p:spPr bwMode="auto">
              <a:xfrm>
                <a:off x="3272" y="1586"/>
                <a:ext cx="81" cy="167"/>
              </a:xfrm>
              <a:custGeom>
                <a:avLst/>
                <a:gdLst>
                  <a:gd name="T0" fmla="*/ 2147483647 w 19"/>
                  <a:gd name="T1" fmla="*/ 1633136175 h 39"/>
                  <a:gd name="T2" fmla="*/ 1546579206 w 19"/>
                  <a:gd name="T3" fmla="*/ 0 h 39"/>
                  <a:gd name="T4" fmla="*/ 0 w 19"/>
                  <a:gd name="T5" fmla="*/ 1633136175 h 39"/>
                  <a:gd name="T6" fmla="*/ 0 w 19"/>
                  <a:gd name="T7" fmla="*/ 2147483647 h 39"/>
                  <a:gd name="T8" fmla="*/ 1546579206 w 19"/>
                  <a:gd name="T9" fmla="*/ 2147483647 h 39"/>
                  <a:gd name="T10" fmla="*/ 2147483647 w 19"/>
                  <a:gd name="T11" fmla="*/ 2147483647 h 39"/>
                  <a:gd name="T12" fmla="*/ 2147483647 w 19"/>
                  <a:gd name="T13" fmla="*/ 1633136175 h 39"/>
                  <a:gd name="T14" fmla="*/ 0 60000 65536"/>
                  <a:gd name="T15" fmla="*/ 0 60000 65536"/>
                  <a:gd name="T16" fmla="*/ 0 60000 65536"/>
                  <a:gd name="T17" fmla="*/ 0 60000 65536"/>
                  <a:gd name="T18" fmla="*/ 0 60000 65536"/>
                  <a:gd name="T19" fmla="*/ 0 60000 65536"/>
                  <a:gd name="T20" fmla="*/ 0 60000 65536"/>
                  <a:gd name="T21" fmla="*/ 0 w 19"/>
                  <a:gd name="T22" fmla="*/ 0 h 39"/>
                  <a:gd name="T23" fmla="*/ 19 w 19"/>
                  <a:gd name="T24" fmla="*/ 39 h 3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solidFill>
                <a:srgbClr val="015F85"/>
              </a:solidFill>
              <a:ln w="9525">
                <a:noFill/>
                <a:round/>
                <a:headEnd/>
                <a:tailEnd/>
              </a:ln>
            </p:spPr>
            <p:txBody>
              <a:bodyPr/>
              <a:lstStyle/>
              <a:p>
                <a:endParaRPr lang="zh-TW" altLang="en-US"/>
              </a:p>
            </p:txBody>
          </p:sp>
          <p:sp>
            <p:nvSpPr>
              <p:cNvPr id="28684" name="Freeform 11"/>
              <p:cNvSpPr>
                <a:spLocks/>
              </p:cNvSpPr>
              <p:nvPr/>
            </p:nvSpPr>
            <p:spPr bwMode="auto">
              <a:xfrm>
                <a:off x="3499" y="1474"/>
                <a:ext cx="81" cy="279"/>
              </a:xfrm>
              <a:custGeom>
                <a:avLst/>
                <a:gdLst>
                  <a:gd name="T0" fmla="*/ 2147483647 w 19"/>
                  <a:gd name="T1" fmla="*/ 1522281523 h 65"/>
                  <a:gd name="T2" fmla="*/ 1370270891 w 19"/>
                  <a:gd name="T3" fmla="*/ 0 h 65"/>
                  <a:gd name="T4" fmla="*/ 0 w 19"/>
                  <a:gd name="T5" fmla="*/ 1522281523 h 65"/>
                  <a:gd name="T6" fmla="*/ 0 w 19"/>
                  <a:gd name="T7" fmla="*/ 2147483647 h 65"/>
                  <a:gd name="T8" fmla="*/ 1370270891 w 19"/>
                  <a:gd name="T9" fmla="*/ 2147483647 h 65"/>
                  <a:gd name="T10" fmla="*/ 2147483647 w 19"/>
                  <a:gd name="T11" fmla="*/ 2147483647 h 65"/>
                  <a:gd name="T12" fmla="*/ 2147483647 w 19"/>
                  <a:gd name="T13" fmla="*/ 1522281523 h 65"/>
                  <a:gd name="T14" fmla="*/ 0 60000 65536"/>
                  <a:gd name="T15" fmla="*/ 0 60000 65536"/>
                  <a:gd name="T16" fmla="*/ 0 60000 65536"/>
                  <a:gd name="T17" fmla="*/ 0 60000 65536"/>
                  <a:gd name="T18" fmla="*/ 0 60000 65536"/>
                  <a:gd name="T19" fmla="*/ 0 60000 65536"/>
                  <a:gd name="T20" fmla="*/ 0 60000 65536"/>
                  <a:gd name="T21" fmla="*/ 0 w 19"/>
                  <a:gd name="T22" fmla="*/ 0 h 65"/>
                  <a:gd name="T23" fmla="*/ 19 w 19"/>
                  <a:gd name="T24" fmla="*/ 65 h 6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solidFill>
                <a:srgbClr val="015F85"/>
              </a:solidFill>
              <a:ln w="9525">
                <a:noFill/>
                <a:round/>
                <a:headEnd/>
                <a:tailEnd/>
              </a:ln>
            </p:spPr>
            <p:txBody>
              <a:bodyPr/>
              <a:lstStyle/>
              <a:p>
                <a:endParaRPr lang="zh-TW" altLang="en-US"/>
              </a:p>
            </p:txBody>
          </p:sp>
          <p:sp>
            <p:nvSpPr>
              <p:cNvPr id="28685" name="Freeform 12"/>
              <p:cNvSpPr>
                <a:spLocks/>
              </p:cNvSpPr>
              <p:nvPr/>
            </p:nvSpPr>
            <p:spPr bwMode="auto">
              <a:xfrm>
                <a:off x="3722" y="1320"/>
                <a:ext cx="81" cy="514"/>
              </a:xfrm>
              <a:custGeom>
                <a:avLst/>
                <a:gdLst>
                  <a:gd name="T0" fmla="*/ 2147483647 w 19"/>
                  <a:gd name="T1" fmla="*/ 1486568217 h 120"/>
                  <a:gd name="T2" fmla="*/ 1546579206 w 19"/>
                  <a:gd name="T3" fmla="*/ 0 h 120"/>
                  <a:gd name="T4" fmla="*/ 0 w 19"/>
                  <a:gd name="T5" fmla="*/ 1486568217 h 120"/>
                  <a:gd name="T6" fmla="*/ 0 w 19"/>
                  <a:gd name="T7" fmla="*/ 2147483647 h 120"/>
                  <a:gd name="T8" fmla="*/ 1546579206 w 19"/>
                  <a:gd name="T9" fmla="*/ 2147483647 h 120"/>
                  <a:gd name="T10" fmla="*/ 2147483647 w 19"/>
                  <a:gd name="T11" fmla="*/ 2147483647 h 120"/>
                  <a:gd name="T12" fmla="*/ 2147483647 w 19"/>
                  <a:gd name="T13" fmla="*/ 1486568217 h 120"/>
                  <a:gd name="T14" fmla="*/ 0 60000 65536"/>
                  <a:gd name="T15" fmla="*/ 0 60000 65536"/>
                  <a:gd name="T16" fmla="*/ 0 60000 65536"/>
                  <a:gd name="T17" fmla="*/ 0 60000 65536"/>
                  <a:gd name="T18" fmla="*/ 0 60000 65536"/>
                  <a:gd name="T19" fmla="*/ 0 60000 65536"/>
                  <a:gd name="T20" fmla="*/ 0 60000 65536"/>
                  <a:gd name="T21" fmla="*/ 0 w 19"/>
                  <a:gd name="T22" fmla="*/ 0 h 120"/>
                  <a:gd name="T23" fmla="*/ 19 w 19"/>
                  <a:gd name="T24" fmla="*/ 120 h 1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solidFill>
                <a:srgbClr val="015F85"/>
              </a:solidFill>
              <a:ln w="9525">
                <a:noFill/>
                <a:round/>
                <a:headEnd/>
                <a:tailEnd/>
              </a:ln>
            </p:spPr>
            <p:txBody>
              <a:bodyPr/>
              <a:lstStyle/>
              <a:p>
                <a:endParaRPr lang="zh-TW" altLang="en-US"/>
              </a:p>
            </p:txBody>
          </p:sp>
          <p:sp>
            <p:nvSpPr>
              <p:cNvPr id="28686" name="Freeform 13"/>
              <p:cNvSpPr>
                <a:spLocks/>
              </p:cNvSpPr>
              <p:nvPr/>
            </p:nvSpPr>
            <p:spPr bwMode="auto">
              <a:xfrm>
                <a:off x="3949" y="1474"/>
                <a:ext cx="81" cy="279"/>
              </a:xfrm>
              <a:custGeom>
                <a:avLst/>
                <a:gdLst>
                  <a:gd name="T0" fmla="*/ 2147483647 w 19"/>
                  <a:gd name="T1" fmla="*/ 1522281523 h 65"/>
                  <a:gd name="T2" fmla="*/ 1370270891 w 19"/>
                  <a:gd name="T3" fmla="*/ 0 h 65"/>
                  <a:gd name="T4" fmla="*/ 0 w 19"/>
                  <a:gd name="T5" fmla="*/ 1522281523 h 65"/>
                  <a:gd name="T6" fmla="*/ 0 w 19"/>
                  <a:gd name="T7" fmla="*/ 2147483647 h 65"/>
                  <a:gd name="T8" fmla="*/ 1370270891 w 19"/>
                  <a:gd name="T9" fmla="*/ 2147483647 h 65"/>
                  <a:gd name="T10" fmla="*/ 2147483647 w 19"/>
                  <a:gd name="T11" fmla="*/ 2147483647 h 65"/>
                  <a:gd name="T12" fmla="*/ 2147483647 w 19"/>
                  <a:gd name="T13" fmla="*/ 1522281523 h 65"/>
                  <a:gd name="T14" fmla="*/ 0 60000 65536"/>
                  <a:gd name="T15" fmla="*/ 0 60000 65536"/>
                  <a:gd name="T16" fmla="*/ 0 60000 65536"/>
                  <a:gd name="T17" fmla="*/ 0 60000 65536"/>
                  <a:gd name="T18" fmla="*/ 0 60000 65536"/>
                  <a:gd name="T19" fmla="*/ 0 60000 65536"/>
                  <a:gd name="T20" fmla="*/ 0 60000 65536"/>
                  <a:gd name="T21" fmla="*/ 0 w 19"/>
                  <a:gd name="T22" fmla="*/ 0 h 65"/>
                  <a:gd name="T23" fmla="*/ 19 w 19"/>
                  <a:gd name="T24" fmla="*/ 65 h 6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solidFill>
                <a:srgbClr val="015F85"/>
              </a:solidFill>
              <a:ln w="9525">
                <a:noFill/>
                <a:round/>
                <a:headEnd/>
                <a:tailEnd/>
              </a:ln>
            </p:spPr>
            <p:txBody>
              <a:bodyPr/>
              <a:lstStyle/>
              <a:p>
                <a:endParaRPr lang="zh-TW" altLang="en-US"/>
              </a:p>
            </p:txBody>
          </p:sp>
          <p:sp>
            <p:nvSpPr>
              <p:cNvPr id="28687" name="Freeform 14"/>
              <p:cNvSpPr>
                <a:spLocks/>
              </p:cNvSpPr>
              <p:nvPr/>
            </p:nvSpPr>
            <p:spPr bwMode="auto">
              <a:xfrm>
                <a:off x="4171" y="1586"/>
                <a:ext cx="86" cy="167"/>
              </a:xfrm>
              <a:custGeom>
                <a:avLst/>
                <a:gdLst>
                  <a:gd name="T0" fmla="*/ 2147483647 w 20"/>
                  <a:gd name="T1" fmla="*/ 1633136175 h 39"/>
                  <a:gd name="T2" fmla="*/ 1717809303 w 20"/>
                  <a:gd name="T3" fmla="*/ 0 h 39"/>
                  <a:gd name="T4" fmla="*/ 0 w 20"/>
                  <a:gd name="T5" fmla="*/ 1633136175 h 39"/>
                  <a:gd name="T6" fmla="*/ 0 w 20"/>
                  <a:gd name="T7" fmla="*/ 2147483647 h 39"/>
                  <a:gd name="T8" fmla="*/ 1717809303 w 20"/>
                  <a:gd name="T9" fmla="*/ 2147483647 h 39"/>
                  <a:gd name="T10" fmla="*/ 2147483647 w 20"/>
                  <a:gd name="T11" fmla="*/ 2147483647 h 39"/>
                  <a:gd name="T12" fmla="*/ 2147483647 w 20"/>
                  <a:gd name="T13" fmla="*/ 1633136175 h 39"/>
                  <a:gd name="T14" fmla="*/ 0 60000 65536"/>
                  <a:gd name="T15" fmla="*/ 0 60000 65536"/>
                  <a:gd name="T16" fmla="*/ 0 60000 65536"/>
                  <a:gd name="T17" fmla="*/ 0 60000 65536"/>
                  <a:gd name="T18" fmla="*/ 0 60000 65536"/>
                  <a:gd name="T19" fmla="*/ 0 60000 65536"/>
                  <a:gd name="T20" fmla="*/ 0 60000 65536"/>
                  <a:gd name="T21" fmla="*/ 0 w 20"/>
                  <a:gd name="T22" fmla="*/ 0 h 39"/>
                  <a:gd name="T23" fmla="*/ 20 w 20"/>
                  <a:gd name="T24" fmla="*/ 39 h 3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solidFill>
                <a:srgbClr val="015F85"/>
              </a:solidFill>
              <a:ln w="9525">
                <a:noFill/>
                <a:round/>
                <a:headEnd/>
                <a:tailEnd/>
              </a:ln>
            </p:spPr>
            <p:txBody>
              <a:bodyPr/>
              <a:lstStyle/>
              <a:p>
                <a:endParaRPr lang="zh-TW" altLang="en-US"/>
              </a:p>
            </p:txBody>
          </p:sp>
          <p:sp>
            <p:nvSpPr>
              <p:cNvPr id="28688" name="Freeform 15"/>
              <p:cNvSpPr>
                <a:spLocks/>
              </p:cNvSpPr>
              <p:nvPr/>
            </p:nvSpPr>
            <p:spPr bwMode="auto">
              <a:xfrm>
                <a:off x="4398" y="1474"/>
                <a:ext cx="82" cy="279"/>
              </a:xfrm>
              <a:custGeom>
                <a:avLst/>
                <a:gdLst>
                  <a:gd name="T0" fmla="*/ 2147483647 w 19"/>
                  <a:gd name="T1" fmla="*/ 1522281523 h 65"/>
                  <a:gd name="T2" fmla="*/ 1800463782 w 19"/>
                  <a:gd name="T3" fmla="*/ 0 h 65"/>
                  <a:gd name="T4" fmla="*/ 0 w 19"/>
                  <a:gd name="T5" fmla="*/ 1522281523 h 65"/>
                  <a:gd name="T6" fmla="*/ 0 w 19"/>
                  <a:gd name="T7" fmla="*/ 2147483647 h 65"/>
                  <a:gd name="T8" fmla="*/ 1800463782 w 19"/>
                  <a:gd name="T9" fmla="*/ 2147483647 h 65"/>
                  <a:gd name="T10" fmla="*/ 2147483647 w 19"/>
                  <a:gd name="T11" fmla="*/ 2147483647 h 65"/>
                  <a:gd name="T12" fmla="*/ 2147483647 w 19"/>
                  <a:gd name="T13" fmla="*/ 1522281523 h 65"/>
                  <a:gd name="T14" fmla="*/ 0 60000 65536"/>
                  <a:gd name="T15" fmla="*/ 0 60000 65536"/>
                  <a:gd name="T16" fmla="*/ 0 60000 65536"/>
                  <a:gd name="T17" fmla="*/ 0 60000 65536"/>
                  <a:gd name="T18" fmla="*/ 0 60000 65536"/>
                  <a:gd name="T19" fmla="*/ 0 60000 65536"/>
                  <a:gd name="T20" fmla="*/ 0 60000 65536"/>
                  <a:gd name="T21" fmla="*/ 0 w 19"/>
                  <a:gd name="T22" fmla="*/ 0 h 65"/>
                  <a:gd name="T23" fmla="*/ 19 w 19"/>
                  <a:gd name="T24" fmla="*/ 65 h 6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solidFill>
                <a:srgbClr val="015F85"/>
              </a:solidFill>
              <a:ln w="9525">
                <a:noFill/>
                <a:round/>
                <a:headEnd/>
                <a:tailEnd/>
              </a:ln>
            </p:spPr>
            <p:txBody>
              <a:bodyPr/>
              <a:lstStyle/>
              <a:p>
                <a:endParaRPr lang="zh-TW" altLang="en-US"/>
              </a:p>
            </p:txBody>
          </p:sp>
          <p:sp>
            <p:nvSpPr>
              <p:cNvPr id="28689" name="Freeform 16"/>
              <p:cNvSpPr>
                <a:spLocks/>
              </p:cNvSpPr>
              <p:nvPr/>
            </p:nvSpPr>
            <p:spPr bwMode="auto">
              <a:xfrm>
                <a:off x="4625" y="1320"/>
                <a:ext cx="82" cy="514"/>
              </a:xfrm>
              <a:custGeom>
                <a:avLst/>
                <a:gdLst>
                  <a:gd name="T0" fmla="*/ 2147483647 w 19"/>
                  <a:gd name="T1" fmla="*/ 1486568217 h 120"/>
                  <a:gd name="T2" fmla="*/ 1625324282 w 19"/>
                  <a:gd name="T3" fmla="*/ 0 h 120"/>
                  <a:gd name="T4" fmla="*/ 0 w 19"/>
                  <a:gd name="T5" fmla="*/ 1486568217 h 120"/>
                  <a:gd name="T6" fmla="*/ 0 w 19"/>
                  <a:gd name="T7" fmla="*/ 2147483647 h 120"/>
                  <a:gd name="T8" fmla="*/ 1625324282 w 19"/>
                  <a:gd name="T9" fmla="*/ 2147483647 h 120"/>
                  <a:gd name="T10" fmla="*/ 2147483647 w 19"/>
                  <a:gd name="T11" fmla="*/ 2147483647 h 120"/>
                  <a:gd name="T12" fmla="*/ 2147483647 w 19"/>
                  <a:gd name="T13" fmla="*/ 1486568217 h 120"/>
                  <a:gd name="T14" fmla="*/ 0 60000 65536"/>
                  <a:gd name="T15" fmla="*/ 0 60000 65536"/>
                  <a:gd name="T16" fmla="*/ 0 60000 65536"/>
                  <a:gd name="T17" fmla="*/ 0 60000 65536"/>
                  <a:gd name="T18" fmla="*/ 0 60000 65536"/>
                  <a:gd name="T19" fmla="*/ 0 60000 65536"/>
                  <a:gd name="T20" fmla="*/ 0 60000 65536"/>
                  <a:gd name="T21" fmla="*/ 0 w 19"/>
                  <a:gd name="T22" fmla="*/ 0 h 120"/>
                  <a:gd name="T23" fmla="*/ 19 w 19"/>
                  <a:gd name="T24" fmla="*/ 120 h 12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solidFill>
                <a:srgbClr val="015F85"/>
              </a:solidFill>
              <a:ln w="9525">
                <a:noFill/>
                <a:round/>
                <a:headEnd/>
                <a:tailEnd/>
              </a:ln>
            </p:spPr>
            <p:txBody>
              <a:bodyPr/>
              <a:lstStyle/>
              <a:p>
                <a:endParaRPr lang="zh-TW" altLang="en-US"/>
              </a:p>
            </p:txBody>
          </p:sp>
          <p:sp>
            <p:nvSpPr>
              <p:cNvPr id="28690" name="Freeform 17"/>
              <p:cNvSpPr>
                <a:spLocks/>
              </p:cNvSpPr>
              <p:nvPr/>
            </p:nvSpPr>
            <p:spPr bwMode="auto">
              <a:xfrm>
                <a:off x="4848" y="1474"/>
                <a:ext cx="82" cy="279"/>
              </a:xfrm>
              <a:custGeom>
                <a:avLst/>
                <a:gdLst>
                  <a:gd name="T0" fmla="*/ 2147483647 w 19"/>
                  <a:gd name="T1" fmla="*/ 1522281523 h 65"/>
                  <a:gd name="T2" fmla="*/ 1800463782 w 19"/>
                  <a:gd name="T3" fmla="*/ 0 h 65"/>
                  <a:gd name="T4" fmla="*/ 0 w 19"/>
                  <a:gd name="T5" fmla="*/ 1522281523 h 65"/>
                  <a:gd name="T6" fmla="*/ 0 w 19"/>
                  <a:gd name="T7" fmla="*/ 2147483647 h 65"/>
                  <a:gd name="T8" fmla="*/ 1800463782 w 19"/>
                  <a:gd name="T9" fmla="*/ 2147483647 h 65"/>
                  <a:gd name="T10" fmla="*/ 2147483647 w 19"/>
                  <a:gd name="T11" fmla="*/ 2147483647 h 65"/>
                  <a:gd name="T12" fmla="*/ 2147483647 w 19"/>
                  <a:gd name="T13" fmla="*/ 1522281523 h 65"/>
                  <a:gd name="T14" fmla="*/ 0 60000 65536"/>
                  <a:gd name="T15" fmla="*/ 0 60000 65536"/>
                  <a:gd name="T16" fmla="*/ 0 60000 65536"/>
                  <a:gd name="T17" fmla="*/ 0 60000 65536"/>
                  <a:gd name="T18" fmla="*/ 0 60000 65536"/>
                  <a:gd name="T19" fmla="*/ 0 60000 65536"/>
                  <a:gd name="T20" fmla="*/ 0 60000 65536"/>
                  <a:gd name="T21" fmla="*/ 0 w 19"/>
                  <a:gd name="T22" fmla="*/ 0 h 65"/>
                  <a:gd name="T23" fmla="*/ 19 w 19"/>
                  <a:gd name="T24" fmla="*/ 65 h 6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solidFill>
                <a:srgbClr val="015F85"/>
              </a:solidFill>
              <a:ln w="9525">
                <a:noFill/>
                <a:round/>
                <a:headEnd/>
                <a:tailEnd/>
              </a:ln>
            </p:spPr>
            <p:txBody>
              <a:bodyPr/>
              <a:lstStyle/>
              <a:p>
                <a:endParaRPr lang="zh-TW" altLang="en-US"/>
              </a:p>
            </p:txBody>
          </p:sp>
          <p:sp>
            <p:nvSpPr>
              <p:cNvPr id="28691" name="Freeform 18"/>
              <p:cNvSpPr>
                <a:spLocks/>
              </p:cNvSpPr>
              <p:nvPr/>
            </p:nvSpPr>
            <p:spPr bwMode="auto">
              <a:xfrm>
                <a:off x="5075" y="1586"/>
                <a:ext cx="82" cy="167"/>
              </a:xfrm>
              <a:custGeom>
                <a:avLst/>
                <a:gdLst>
                  <a:gd name="T0" fmla="*/ 2147483647 w 19"/>
                  <a:gd name="T1" fmla="*/ 1633136175 h 39"/>
                  <a:gd name="T2" fmla="*/ 1625324282 w 19"/>
                  <a:gd name="T3" fmla="*/ 0 h 39"/>
                  <a:gd name="T4" fmla="*/ 0 w 19"/>
                  <a:gd name="T5" fmla="*/ 1633136175 h 39"/>
                  <a:gd name="T6" fmla="*/ 0 w 19"/>
                  <a:gd name="T7" fmla="*/ 2147483647 h 39"/>
                  <a:gd name="T8" fmla="*/ 1625324282 w 19"/>
                  <a:gd name="T9" fmla="*/ 2147483647 h 39"/>
                  <a:gd name="T10" fmla="*/ 2147483647 w 19"/>
                  <a:gd name="T11" fmla="*/ 2147483647 h 39"/>
                  <a:gd name="T12" fmla="*/ 2147483647 w 19"/>
                  <a:gd name="T13" fmla="*/ 1633136175 h 39"/>
                  <a:gd name="T14" fmla="*/ 0 60000 65536"/>
                  <a:gd name="T15" fmla="*/ 0 60000 65536"/>
                  <a:gd name="T16" fmla="*/ 0 60000 65536"/>
                  <a:gd name="T17" fmla="*/ 0 60000 65536"/>
                  <a:gd name="T18" fmla="*/ 0 60000 65536"/>
                  <a:gd name="T19" fmla="*/ 0 60000 65536"/>
                  <a:gd name="T20" fmla="*/ 0 60000 65536"/>
                  <a:gd name="T21" fmla="*/ 0 w 19"/>
                  <a:gd name="T22" fmla="*/ 0 h 39"/>
                  <a:gd name="T23" fmla="*/ 19 w 19"/>
                  <a:gd name="T24" fmla="*/ 39 h 3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solidFill>
                <a:srgbClr val="015F85"/>
              </a:solidFill>
              <a:ln w="9525">
                <a:noFill/>
                <a:round/>
                <a:headEnd/>
                <a:tailEnd/>
              </a:ln>
            </p:spPr>
            <p:txBody>
              <a:bodyPr/>
              <a:lstStyle/>
              <a:p>
                <a:endParaRPr lang="zh-TW" altLang="en-US"/>
              </a:p>
            </p:txBody>
          </p:sp>
        </p:grpSp>
        <p:sp>
          <p:nvSpPr>
            <p:cNvPr id="28676" name="Rectangle 19"/>
            <p:cNvSpPr>
              <a:spLocks noChangeArrowheads="1"/>
            </p:cNvSpPr>
            <p:nvPr/>
          </p:nvSpPr>
          <p:spPr bwMode="auto">
            <a:xfrm>
              <a:off x="0" y="0"/>
              <a:ext cx="5760" cy="432"/>
            </a:xfrm>
            <a:prstGeom prst="rect">
              <a:avLst/>
            </a:prstGeom>
            <a:solidFill>
              <a:srgbClr val="FFFFFF"/>
            </a:solidFill>
            <a:ln w="9525" algn="ctr">
              <a:noFill/>
              <a:miter lim="800000"/>
              <a:headEnd/>
              <a:tailEnd/>
            </a:ln>
          </p:spPr>
          <p:txBody>
            <a:bodyPr wrap="none" lIns="82124" tIns="41061" rIns="82124" bIns="41061" anchor="ctr"/>
            <a:lstStyle/>
            <a:p>
              <a:endParaRPr lang="zh-TW" altLang="en-US">
                <a:ea typeface="新細明體" pitchFamily="18" charset="-120"/>
              </a:endParaRPr>
            </a:p>
          </p:txBody>
        </p:sp>
      </p:grpSp>
    </p:spTree>
  </p:cSld>
  <p:clrMapOvr>
    <a:masterClrMapping/>
  </p:clrMapOvr>
  <p:transition spd="med">
    <p:wipe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p:txBody>
          <a:bodyPr/>
          <a:lstStyle/>
          <a:p>
            <a:r>
              <a:rPr lang="en-US" altLang="zh-TW" dirty="0"/>
              <a:t>Refer to the exhibit</a:t>
            </a:r>
            <a:r>
              <a:rPr lang="en-US" altLang="zh-TW" dirty="0" smtClean="0"/>
              <a:t>. </a:t>
            </a:r>
            <a:r>
              <a:rPr lang="en-US" altLang="zh-TW" dirty="0"/>
              <a:t>An administrator pings the default gateway at 10.10.10.1 and sees the output as shown. At </a:t>
            </a:r>
            <a:r>
              <a:rPr lang="en-US" altLang="zh-TW" dirty="0" smtClean="0"/>
              <a:t>which OSI </a:t>
            </a:r>
            <a:r>
              <a:rPr lang="en-US" altLang="zh-TW" dirty="0"/>
              <a:t>layer is the problem</a:t>
            </a:r>
            <a:r>
              <a:rPr lang="en-US" altLang="zh-TW" dirty="0" smtClean="0"/>
              <a:t>?</a:t>
            </a:r>
          </a:p>
          <a:p>
            <a:pPr marL="568325" lvl="1" indent="-342900">
              <a:buFont typeface="+mj-lt"/>
              <a:buAutoNum type="alphaUcPeriod"/>
            </a:pPr>
            <a:r>
              <a:rPr lang="en-US" altLang="zh-TW" dirty="0"/>
              <a:t>data link layer</a:t>
            </a:r>
          </a:p>
          <a:p>
            <a:pPr marL="568325" lvl="1" indent="-342900">
              <a:buFont typeface="+mj-lt"/>
              <a:buAutoNum type="alphaUcPeriod"/>
            </a:pPr>
            <a:r>
              <a:rPr lang="en-US" altLang="zh-TW" dirty="0" smtClean="0"/>
              <a:t>application </a:t>
            </a:r>
            <a:r>
              <a:rPr lang="en-US" altLang="zh-TW" dirty="0"/>
              <a:t>layer</a:t>
            </a:r>
          </a:p>
          <a:p>
            <a:pPr marL="568325" lvl="1" indent="-342900">
              <a:buFont typeface="+mj-lt"/>
              <a:buAutoNum type="alphaUcPeriod"/>
            </a:pPr>
            <a:r>
              <a:rPr lang="en-US" altLang="zh-TW" dirty="0" smtClean="0"/>
              <a:t>access </a:t>
            </a:r>
            <a:r>
              <a:rPr lang="en-US" altLang="zh-TW" dirty="0"/>
              <a:t>layer</a:t>
            </a:r>
          </a:p>
          <a:p>
            <a:pPr marL="568325" lvl="1" indent="-342900">
              <a:buFont typeface="+mj-lt"/>
              <a:buAutoNum type="alphaUcPeriod"/>
            </a:pPr>
            <a:r>
              <a:rPr lang="en-US" altLang="zh-TW" dirty="0" smtClean="0"/>
              <a:t>session </a:t>
            </a:r>
            <a:r>
              <a:rPr lang="en-US" altLang="zh-TW" dirty="0"/>
              <a:t>layer</a:t>
            </a:r>
          </a:p>
          <a:p>
            <a:pPr marL="568325" lvl="1" indent="-342900">
              <a:buFont typeface="+mj-lt"/>
              <a:buAutoNum type="alphaUcPeriod"/>
            </a:pPr>
            <a:r>
              <a:rPr lang="en-US" altLang="zh-TW" dirty="0" smtClean="0"/>
              <a:t>network </a:t>
            </a:r>
            <a:r>
              <a:rPr lang="en-US" altLang="zh-TW" dirty="0"/>
              <a:t>layer</a:t>
            </a:r>
            <a:endParaRPr lang="zh-TW" altLang="en-US" dirty="0"/>
          </a:p>
        </p:txBody>
      </p:sp>
      <p:sp>
        <p:nvSpPr>
          <p:cNvPr id="3" name="標題 2"/>
          <p:cNvSpPr>
            <a:spLocks noGrp="1"/>
          </p:cNvSpPr>
          <p:nvPr>
            <p:ph type="title"/>
          </p:nvPr>
        </p:nvSpPr>
        <p:spPr/>
        <p:txBody>
          <a:bodyPr/>
          <a:lstStyle/>
          <a:p>
            <a:r>
              <a:rPr lang="en-US" altLang="zh-TW" dirty="0" smtClean="0"/>
              <a:t>256</a:t>
            </a:r>
            <a:endParaRPr lang="zh-TW" altLang="en-US" dirty="0"/>
          </a:p>
        </p:txBody>
      </p:sp>
      <p:pic>
        <p:nvPicPr>
          <p:cNvPr id="4" name="圖片 3"/>
          <p:cNvPicPr>
            <a:picLocks noChangeAspect="1"/>
          </p:cNvPicPr>
          <p:nvPr/>
        </p:nvPicPr>
        <p:blipFill>
          <a:blip r:embed="rId2"/>
          <a:stretch>
            <a:fillRect/>
          </a:stretch>
        </p:blipFill>
        <p:spPr>
          <a:xfrm>
            <a:off x="1066806" y="4034219"/>
            <a:ext cx="6847289" cy="1938879"/>
          </a:xfrm>
          <a:prstGeom prst="rect">
            <a:avLst/>
          </a:prstGeom>
        </p:spPr>
      </p:pic>
      <p:sp>
        <p:nvSpPr>
          <p:cNvPr id="5" name="圓角矩形 4"/>
          <p:cNvSpPr/>
          <p:nvPr/>
        </p:nvSpPr>
        <p:spPr>
          <a:xfrm>
            <a:off x="239713" y="3258321"/>
            <a:ext cx="8693072"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10788089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字版面配置區 1"/>
          <p:cNvSpPr>
            <a:spLocks noGrp="1"/>
          </p:cNvSpPr>
          <p:nvPr>
            <p:ph type="body" sz="quarter" idx="10"/>
          </p:nvPr>
        </p:nvSpPr>
        <p:spPr>
          <a:xfrm>
            <a:off x="239713" y="914400"/>
            <a:ext cx="6293822" cy="5394960"/>
          </a:xfrm>
        </p:spPr>
        <p:txBody>
          <a:bodyPr/>
          <a:lstStyle/>
          <a:p>
            <a:r>
              <a:rPr lang="en-US" altLang="zh-TW" dirty="0"/>
              <a:t>Refer to the exhibit</a:t>
            </a:r>
            <a:r>
              <a:rPr lang="en-US" altLang="zh-TW" dirty="0" smtClean="0"/>
              <a:t>. </a:t>
            </a:r>
            <a:r>
              <a:rPr lang="en-US" altLang="zh-TW" dirty="0"/>
              <a:t>The two connected ports on the switch are not turning orange or green. What would be the </a:t>
            </a:r>
            <a:r>
              <a:rPr lang="en-US" altLang="zh-TW" dirty="0" smtClean="0"/>
              <a:t>most effective </a:t>
            </a:r>
            <a:r>
              <a:rPr lang="en-US" altLang="zh-TW" dirty="0"/>
              <a:t>steps to troubleshoot this physical layer problem? (Choose three</a:t>
            </a:r>
            <a:r>
              <a:rPr lang="en-US" altLang="zh-TW" dirty="0" smtClean="0"/>
              <a:t>.)</a:t>
            </a:r>
          </a:p>
          <a:p>
            <a:pPr marL="568325" lvl="1" indent="-342900">
              <a:buFont typeface="+mj-lt"/>
              <a:buAutoNum type="alphaUcPeriod"/>
            </a:pPr>
            <a:r>
              <a:rPr lang="en-US" altLang="zh-TW" dirty="0"/>
              <a:t>Ensure that the Ethernet encapsulations match on the interconnected router and switch ports.</a:t>
            </a:r>
          </a:p>
          <a:p>
            <a:pPr marL="568325" lvl="1" indent="-342900">
              <a:buFont typeface="+mj-lt"/>
              <a:buAutoNum type="alphaUcPeriod"/>
            </a:pPr>
            <a:r>
              <a:rPr lang="en-US" altLang="zh-TW" dirty="0" smtClean="0"/>
              <a:t>Ensure </a:t>
            </a:r>
            <a:r>
              <a:rPr lang="en-US" altLang="zh-TW" dirty="0"/>
              <a:t>that cables A and B are straight-through cables.</a:t>
            </a:r>
          </a:p>
          <a:p>
            <a:pPr marL="568325" lvl="1" indent="-342900">
              <a:buFont typeface="+mj-lt"/>
              <a:buAutoNum type="alphaUcPeriod"/>
            </a:pPr>
            <a:r>
              <a:rPr lang="en-US" altLang="zh-TW" dirty="0" smtClean="0"/>
              <a:t>Ensure </a:t>
            </a:r>
            <a:r>
              <a:rPr lang="en-US" altLang="zh-TW" dirty="0"/>
              <a:t>cable A is plugged into a trunk port.</a:t>
            </a:r>
          </a:p>
          <a:p>
            <a:pPr marL="568325" lvl="1" indent="-342900">
              <a:buFont typeface="+mj-lt"/>
              <a:buAutoNum type="alphaUcPeriod"/>
            </a:pPr>
            <a:r>
              <a:rPr lang="en-US" altLang="zh-TW" dirty="0" smtClean="0"/>
              <a:t>Ensure </a:t>
            </a:r>
            <a:r>
              <a:rPr lang="en-US" altLang="zh-TW" dirty="0"/>
              <a:t>the switch has power.</a:t>
            </a:r>
          </a:p>
          <a:p>
            <a:pPr marL="568325" lvl="1" indent="-342900">
              <a:buFont typeface="+mj-lt"/>
              <a:buAutoNum type="alphaUcPeriod"/>
            </a:pPr>
            <a:r>
              <a:rPr lang="en-US" altLang="zh-TW" dirty="0" smtClean="0"/>
              <a:t>Reboot </a:t>
            </a:r>
            <a:r>
              <a:rPr lang="en-US" altLang="zh-TW" dirty="0"/>
              <a:t>all of the devices.</a:t>
            </a:r>
          </a:p>
          <a:p>
            <a:pPr marL="568325" lvl="1" indent="-342900">
              <a:buFont typeface="+mj-lt"/>
              <a:buAutoNum type="alphaUcPeriod"/>
            </a:pPr>
            <a:r>
              <a:rPr lang="en-US" altLang="zh-TW" dirty="0" smtClean="0"/>
              <a:t>Reseat </a:t>
            </a:r>
            <a:r>
              <a:rPr lang="en-US" altLang="zh-TW" dirty="0"/>
              <a:t>all cables.</a:t>
            </a:r>
            <a:endParaRPr lang="zh-TW" altLang="en-US" dirty="0"/>
          </a:p>
        </p:txBody>
      </p:sp>
      <p:sp>
        <p:nvSpPr>
          <p:cNvPr id="3" name="標題 2"/>
          <p:cNvSpPr>
            <a:spLocks noGrp="1"/>
          </p:cNvSpPr>
          <p:nvPr>
            <p:ph type="title"/>
          </p:nvPr>
        </p:nvSpPr>
        <p:spPr/>
        <p:txBody>
          <a:bodyPr/>
          <a:lstStyle/>
          <a:p>
            <a:r>
              <a:rPr lang="en-US" altLang="zh-TW" dirty="0" smtClean="0"/>
              <a:t>257</a:t>
            </a:r>
            <a:endParaRPr lang="zh-TW" altLang="en-US" dirty="0"/>
          </a:p>
        </p:txBody>
      </p:sp>
      <p:pic>
        <p:nvPicPr>
          <p:cNvPr id="4" name="圖片 3"/>
          <p:cNvPicPr>
            <a:picLocks noChangeAspect="1"/>
          </p:cNvPicPr>
          <p:nvPr/>
        </p:nvPicPr>
        <p:blipFill>
          <a:blip r:embed="rId2"/>
          <a:stretch>
            <a:fillRect/>
          </a:stretch>
        </p:blipFill>
        <p:spPr>
          <a:xfrm>
            <a:off x="6815749" y="1780766"/>
            <a:ext cx="2002814" cy="3078353"/>
          </a:xfrm>
          <a:prstGeom prst="rect">
            <a:avLst/>
          </a:prstGeom>
        </p:spPr>
      </p:pic>
      <p:sp>
        <p:nvSpPr>
          <p:cNvPr id="5" name="圓角矩形 4"/>
          <p:cNvSpPr/>
          <p:nvPr/>
        </p:nvSpPr>
        <p:spPr>
          <a:xfrm>
            <a:off x="239713" y="3155085"/>
            <a:ext cx="6441306"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6" name="圓角矩形 5"/>
          <p:cNvSpPr/>
          <p:nvPr/>
        </p:nvSpPr>
        <p:spPr>
          <a:xfrm>
            <a:off x="229879" y="3808923"/>
            <a:ext cx="6441306"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
        <p:nvSpPr>
          <p:cNvPr id="7" name="圓角矩形 6"/>
          <p:cNvSpPr/>
          <p:nvPr/>
        </p:nvSpPr>
        <p:spPr>
          <a:xfrm>
            <a:off x="229882" y="4487355"/>
            <a:ext cx="6441306" cy="412551"/>
          </a:xfrm>
          <a:prstGeom prst="round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TW" altLang="en-US" dirty="0" smtClean="0"/>
          </a:p>
        </p:txBody>
      </p:sp>
    </p:spTree>
    <p:extLst>
      <p:ext uri="{BB962C8B-B14F-4D97-AF65-F5344CB8AC3E}">
        <p14:creationId xmlns:p14="http://schemas.microsoft.com/office/powerpoint/2010/main" val="39269415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theme/theme1.xml><?xml version="1.0" encoding="utf-8"?>
<a:theme xmlns:a="http://schemas.openxmlformats.org/drawingml/2006/main" name="IPD">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佈景主題">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佈景主題">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Ciscopresentationwhite.10.3.06</Template>
  <TotalTime>17222</TotalTime>
  <Pages>28</Pages>
  <Words>3766</Words>
  <Application>Microsoft Office PowerPoint</Application>
  <PresentationFormat>如螢幕大小 (4:3)</PresentationFormat>
  <Paragraphs>403</Paragraphs>
  <Slides>75</Slides>
  <Notes>10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75</vt:i4>
      </vt:variant>
    </vt:vector>
  </HeadingPairs>
  <TitlesOfParts>
    <vt:vector size="82" baseType="lpstr">
      <vt:lpstr>新細明體</vt:lpstr>
      <vt:lpstr>Arial</vt:lpstr>
      <vt:lpstr>Calibri</vt:lpstr>
      <vt:lpstr>Courier New</vt:lpstr>
      <vt:lpstr>Impact</vt:lpstr>
      <vt:lpstr>Wingdings</vt:lpstr>
      <vt:lpstr>IPD</vt:lpstr>
      <vt:lpstr>Topic  Troubleshooting</vt:lpstr>
      <vt:lpstr>252</vt:lpstr>
      <vt:lpstr>253</vt:lpstr>
      <vt:lpstr>254</vt:lpstr>
      <vt:lpstr>254</vt:lpstr>
      <vt:lpstr>255</vt:lpstr>
      <vt:lpstr>255</vt:lpstr>
      <vt:lpstr>256</vt:lpstr>
      <vt:lpstr>257</vt:lpstr>
      <vt:lpstr>258</vt:lpstr>
      <vt:lpstr>258</vt:lpstr>
      <vt:lpstr>259</vt:lpstr>
      <vt:lpstr>259</vt:lpstr>
      <vt:lpstr>260</vt:lpstr>
      <vt:lpstr>260</vt:lpstr>
      <vt:lpstr>261</vt:lpstr>
      <vt:lpstr>262</vt:lpstr>
      <vt:lpstr>262</vt:lpstr>
      <vt:lpstr>263</vt:lpstr>
      <vt:lpstr>264 Skill</vt:lpstr>
      <vt:lpstr>264 Skill</vt:lpstr>
      <vt:lpstr>264 Skill</vt:lpstr>
      <vt:lpstr>264 Skill</vt:lpstr>
      <vt:lpstr>264 Skill</vt:lpstr>
      <vt:lpstr>265 Skill</vt:lpstr>
      <vt:lpstr>265 Skill</vt:lpstr>
      <vt:lpstr>265 Skill</vt:lpstr>
      <vt:lpstr>265 Skill</vt:lpstr>
      <vt:lpstr>265 Skill</vt:lpstr>
      <vt:lpstr>266 Skill</vt:lpstr>
      <vt:lpstr>266 Skill</vt:lpstr>
      <vt:lpstr>266 Skill</vt:lpstr>
      <vt:lpstr>266 Skill</vt:lpstr>
      <vt:lpstr>267 Skill</vt:lpstr>
      <vt:lpstr>268 Skill</vt:lpstr>
      <vt:lpstr>269 Skill</vt:lpstr>
      <vt:lpstr>270 Skill</vt:lpstr>
      <vt:lpstr>271 Skill</vt:lpstr>
      <vt:lpstr>272 Skill</vt:lpstr>
      <vt:lpstr>NetFlow Overview</vt:lpstr>
      <vt:lpstr>NetFlow Overview</vt:lpstr>
      <vt:lpstr>NetFlow Overview</vt:lpstr>
      <vt:lpstr>NetFlow Overview</vt:lpstr>
      <vt:lpstr>NetFlow Configuration</vt:lpstr>
      <vt:lpstr>NetFlow Configuration (Cont.)</vt:lpstr>
      <vt:lpstr>NetFlow Configuration (Cont.)</vt:lpstr>
      <vt:lpstr>NetFlow Configuration (Cont.)</vt:lpstr>
      <vt:lpstr>273</vt:lpstr>
      <vt:lpstr>274</vt:lpstr>
      <vt:lpstr>275</vt:lpstr>
      <vt:lpstr>276</vt:lpstr>
      <vt:lpstr>277</vt:lpstr>
      <vt:lpstr>278</vt:lpstr>
      <vt:lpstr>279</vt:lpstr>
      <vt:lpstr>279</vt:lpstr>
      <vt:lpstr>280</vt:lpstr>
      <vt:lpstr>281</vt:lpstr>
      <vt:lpstr>282</vt:lpstr>
      <vt:lpstr>283 Skill</vt:lpstr>
      <vt:lpstr>283 Skill</vt:lpstr>
      <vt:lpstr>284 Skill</vt:lpstr>
      <vt:lpstr>284 Skill</vt:lpstr>
      <vt:lpstr>285 Skill</vt:lpstr>
      <vt:lpstr>285 Skill</vt:lpstr>
      <vt:lpstr>286 Skill</vt:lpstr>
      <vt:lpstr>286 Skill</vt:lpstr>
      <vt:lpstr>287 Skill</vt:lpstr>
      <vt:lpstr>287 Skill</vt:lpstr>
      <vt:lpstr>288 Skill</vt:lpstr>
      <vt:lpstr>288 Skill</vt:lpstr>
      <vt:lpstr>289 Skill</vt:lpstr>
      <vt:lpstr>289 Skill</vt:lpstr>
      <vt:lpstr>290 Skill</vt:lpstr>
      <vt:lpstr>290 Skill</vt:lpstr>
      <vt:lpstr>PowerPoint 簡報</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EIGRP</dc:title>
  <dc:subject>CCNARS 5.0.2 ScN Chapter 07</dc:subject>
  <dc:creator>Garfield T. Arnold Chen</dc:creator>
  <cp:lastModifiedBy>jychen</cp:lastModifiedBy>
  <cp:revision>912</cp:revision>
  <cp:lastPrinted>2015-07-05T23:59:41Z</cp:lastPrinted>
  <dcterms:created xsi:type="dcterms:W3CDTF">2002-08-27T12:04:17Z</dcterms:created>
  <dcterms:modified xsi:type="dcterms:W3CDTF">2015-07-06T10:57:15Z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Jenita Bangloy">
    <vt:lpwstr>12.21.01 - Copyright date changed to 2002</vt:lpwstr>
  </property>
  <property fmtid="{D5CDD505-2E9C-101B-9397-08002B2CF9AE}" pid="3" name="Jenita ">
    <vt:lpwstr>12.21.01 - Line tool now defaults to 3 points size and black color. Previous version created white line which is not visible</vt:lpwstr>
  </property>
  <property fmtid="{D5CDD505-2E9C-101B-9397-08002B2CF9AE}" pid="4" name="JBangloy">
    <vt:lpwstr>12.21.01 - All remaining Helvetica changed to Arial</vt:lpwstr>
  </property>
</Properties>
</file>

<file path=docProps/thumbnail.jpeg>
</file>